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327" r:id="rId4"/>
    <p:sldId id="263" r:id="rId5"/>
    <p:sldId id="264" r:id="rId6"/>
    <p:sldId id="265" r:id="rId7"/>
    <p:sldId id="267" r:id="rId8"/>
    <p:sldId id="269" r:id="rId9"/>
    <p:sldId id="276" r:id="rId10"/>
    <p:sldId id="277" r:id="rId11"/>
    <p:sldId id="326" r:id="rId12"/>
    <p:sldId id="260" r:id="rId13"/>
    <p:sldId id="289" r:id="rId14"/>
    <p:sldId id="291" r:id="rId15"/>
    <p:sldId id="303" r:id="rId16"/>
    <p:sldId id="301" r:id="rId17"/>
    <p:sldId id="296" r:id="rId18"/>
    <p:sldId id="298" r:id="rId19"/>
    <p:sldId id="300" r:id="rId20"/>
    <p:sldId id="302" r:id="rId21"/>
    <p:sldId id="259" r:id="rId22"/>
    <p:sldId id="294" r:id="rId23"/>
    <p:sldId id="305" r:id="rId24"/>
    <p:sldId id="306" r:id="rId25"/>
    <p:sldId id="310" r:id="rId26"/>
    <p:sldId id="312" r:id="rId27"/>
    <p:sldId id="316" r:id="rId28"/>
    <p:sldId id="317" r:id="rId29"/>
    <p:sldId id="318" r:id="rId30"/>
    <p:sldId id="319" r:id="rId31"/>
    <p:sldId id="320" r:id="rId32"/>
    <p:sldId id="322" r:id="rId33"/>
    <p:sldId id="323" r:id="rId34"/>
    <p:sldId id="324" r:id="rId35"/>
    <p:sldId id="321" r:id="rId36"/>
    <p:sldId id="32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4" autoAdjust="0"/>
  </p:normalViewPr>
  <p:slideViewPr>
    <p:cSldViewPr>
      <p:cViewPr varScale="1">
        <p:scale>
          <a:sx n="142" d="100"/>
          <a:sy n="142" d="100"/>
        </p:scale>
        <p:origin x="7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269923"/>
            <a:ext cx="7406640" cy="1104138"/>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BB5F565D-2360-4D4B-9CDD-74D4E830A9EB}" type="datetimeFigureOut">
              <a:rPr lang="en-US" smtClean="0"/>
              <a:t>8/26/2020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E0FD738-E9B2-4C89-99BB-2C4D45BBA616}" type="slidenum">
              <a:rPr lang="en-US" smtClean="0"/>
              <a:t>‹#›</a:t>
            </a:fld>
            <a:endParaRPr lang="en-US"/>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F565D-2360-4D4B-9CDD-74D4E830A9E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05980"/>
            <a:ext cx="18288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05980"/>
            <a:ext cx="55626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F565D-2360-4D4B-9CDD-74D4E830A9E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5F565D-2360-4D4B-9CDD-74D4E830A9E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5F565D-2360-4D4B-9CDD-74D4E830A9EB}"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D738-E9B2-4C89-99BB-2C4D45BBA616}" type="slidenum">
              <a:rPr lang="en-US" smtClean="0"/>
              <a:t>‹#›</a:t>
            </a:fld>
            <a:endParaRPr lang="en-US"/>
          </a:p>
        </p:txBody>
      </p:sp>
      <p:sp>
        <p:nvSpPr>
          <p:cNvPr id="10" name="Rectangle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p>
            <a:r>
              <a:rPr kumimoji="0" lang="en-US"/>
              <a:t>Click to edit Master title style</a:t>
            </a:r>
          </a:p>
        </p:txBody>
      </p:sp>
      <p:sp>
        <p:nvSpPr>
          <p:cNvPr id="3" name="Content Placeholder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5F565D-2360-4D4B-9CDD-74D4E830A9EB}"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5F565D-2360-4D4B-9CDD-74D4E830A9EB}"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BB5F565D-2360-4D4B-9CDD-74D4E830A9EB}"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B5F565D-2360-4D4B-9CDD-74D4E830A9EB}"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D738-E9B2-4C89-99BB-2C4D45BBA616}" type="slidenum">
              <a:rPr lang="en-US" smtClean="0"/>
              <a:t>‹#›</a:t>
            </a:fld>
            <a:endParaRPr lang="en-US"/>
          </a:p>
        </p:txBody>
      </p:sp>
      <p:sp>
        <p:nvSpPr>
          <p:cNvPr id="6" name="Rectangle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5F565D-2360-4D4B-9CDD-74D4E830A9EB}"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D738-E9B2-4C89-99BB-2C4D45BBA6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BB5F565D-2360-4D4B-9CDD-74D4E830A9EB}"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D738-E9B2-4C89-99BB-2C4D45BBA616}" type="slidenum">
              <a:rPr lang="en-US" smtClean="0"/>
              <a:t>‹#›</a:t>
            </a:fld>
            <a:endParaRPr lang="en-US"/>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05979"/>
            <a:ext cx="7498080" cy="85725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085850"/>
            <a:ext cx="7498080" cy="360045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B5F565D-2360-4D4B-9CDD-74D4E830A9EB}" type="datetimeFigureOut">
              <a:rPr lang="en-US" smtClean="0"/>
              <a:t>8/26/2020</a:t>
            </a:fld>
            <a:endParaRPr lang="en-US"/>
          </a:p>
        </p:txBody>
      </p:sp>
      <p:sp>
        <p:nvSpPr>
          <p:cNvPr id="10" name="Footer Placeholder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E0FD738-E9B2-4C89-99BB-2C4D45BBA616}" type="slidenum">
              <a:rPr lang="en-US" smtClean="0"/>
              <a:t>‹#›</a:t>
            </a:fld>
            <a:endParaRPr lang="en-US"/>
          </a:p>
        </p:txBody>
      </p:sp>
      <p:sp>
        <p:nvSpPr>
          <p:cNvPr id="15" name="Rectangle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emf"/><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060" t="14624" r="-1060" b="8469"/>
          <a:stretch/>
        </p:blipFill>
        <p:spPr bwMode="auto">
          <a:xfrm>
            <a:off x="1025254" y="291"/>
            <a:ext cx="820891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426390" y="771550"/>
            <a:ext cx="7406640" cy="1104138"/>
          </a:xfrm>
        </p:spPr>
        <p:txBody>
          <a:bodyPr>
            <a:normAutofit fontScale="90000"/>
          </a:bodyPr>
          <a:lstStyle/>
          <a:p>
            <a:r>
              <a:rPr lang="en-US" dirty="0"/>
              <a:t>ANALIZ</a:t>
            </a:r>
            <a:r>
              <a:rPr lang="sl-SI" dirty="0"/>
              <a:t>A</a:t>
            </a:r>
            <a:r>
              <a:rPr lang="en-US" dirty="0"/>
              <a:t> STANJA TURIZMA </a:t>
            </a:r>
            <a:r>
              <a:rPr lang="sl-SI" dirty="0"/>
              <a:t>NA PTUJU </a:t>
            </a:r>
            <a:r>
              <a:rPr lang="en-US" dirty="0"/>
              <a:t>V LETU 2020</a:t>
            </a:r>
            <a:r>
              <a:rPr lang="sl-SI" dirty="0"/>
              <a:t> IN RAZVOJNE USMERITVE </a:t>
            </a:r>
            <a:endParaRPr lang="en-US" dirty="0"/>
          </a:p>
        </p:txBody>
      </p:sp>
      <p:sp>
        <p:nvSpPr>
          <p:cNvPr id="3" name="Subtitle 2"/>
          <p:cNvSpPr>
            <a:spLocks noGrp="1"/>
          </p:cNvSpPr>
          <p:nvPr>
            <p:ph type="subTitle" idx="1"/>
          </p:nvPr>
        </p:nvSpPr>
        <p:spPr>
          <a:xfrm>
            <a:off x="1423625" y="1989919"/>
            <a:ext cx="7406640" cy="1890210"/>
          </a:xfrm>
        </p:spPr>
        <p:txBody>
          <a:bodyPr>
            <a:normAutofit fontScale="70000" lnSpcReduction="20000"/>
          </a:bodyPr>
          <a:lstStyle/>
          <a:p>
            <a:pPr marL="484632" indent="-457200">
              <a:buClr>
                <a:srgbClr val="C00000"/>
              </a:buClr>
              <a:buFont typeface="Wingdings" panose="05000000000000000000" pitchFamily="2" charset="2"/>
              <a:buChar char="v"/>
            </a:pPr>
            <a:r>
              <a:rPr lang="sl-SI" dirty="0"/>
              <a:t>I. Analiza stanja - kazalniki razvoja turizma za obdobje 2009 -2019/2020</a:t>
            </a:r>
          </a:p>
          <a:p>
            <a:pPr marL="484632" indent="-457200">
              <a:buClr>
                <a:srgbClr val="C00000"/>
              </a:buClr>
              <a:buFont typeface="Wingdings" panose="05000000000000000000" pitchFamily="2" charset="2"/>
              <a:buChar char="v"/>
            </a:pPr>
            <a:r>
              <a:rPr lang="sl-SI" dirty="0"/>
              <a:t>II. Scenariji turističnega prometa 2020-2021 kot posledice epidemije / pandemije Covid-19</a:t>
            </a:r>
          </a:p>
          <a:p>
            <a:pPr marL="484632" indent="-457200">
              <a:buClr>
                <a:srgbClr val="C00000"/>
              </a:buClr>
              <a:buFont typeface="Wingdings" panose="05000000000000000000" pitchFamily="2" charset="2"/>
              <a:buChar char="v"/>
            </a:pPr>
            <a:r>
              <a:rPr lang="sl-SI" dirty="0"/>
              <a:t>III. Predlog razvojnih smernic in izvedbenih ukrepov Zavoda za turizem Ptuj, v luči posledic epidemije Covid-19, na področju turizma na območju MO Ptuj</a:t>
            </a:r>
            <a:endParaRPr lang="en-US" dirty="0"/>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2688">
            <a:off x="234425" y="545955"/>
            <a:ext cx="1054754" cy="105475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556048" y="3898415"/>
            <a:ext cx="7406640" cy="781122"/>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buClr>
                <a:srgbClr val="C00000"/>
              </a:buClr>
            </a:pPr>
            <a:r>
              <a:rPr lang="sl-SI" sz="1600" dirty="0"/>
              <a:t>Hosting d.o.o., Ptuj, </a:t>
            </a:r>
            <a:r>
              <a:rPr lang="sl-SI" sz="1600" i="1" dirty="0"/>
              <a:t>Peter Vesenjak</a:t>
            </a:r>
            <a:r>
              <a:rPr lang="sl-SI" sz="1600" dirty="0"/>
              <a:t>			           </a:t>
            </a:r>
            <a:r>
              <a:rPr lang="sl-SI" sz="1600" i="1" dirty="0"/>
              <a:t>Junij 2020</a:t>
            </a:r>
          </a:p>
          <a:p>
            <a:pPr>
              <a:buClr>
                <a:srgbClr val="C00000"/>
              </a:buClr>
            </a:pPr>
            <a:r>
              <a:rPr lang="sl-SI" sz="1600" dirty="0"/>
              <a:t>Zavod za turizem Ptuj, </a:t>
            </a:r>
            <a:r>
              <a:rPr lang="sl-SI" sz="1600" i="1" dirty="0"/>
              <a:t>Tanja Srečkovič Bolšec</a:t>
            </a:r>
            <a:endParaRPr lang="en-US" sz="1600" i="1" dirty="0"/>
          </a:p>
        </p:txBody>
      </p:sp>
      <p:pic>
        <p:nvPicPr>
          <p:cNvPr id="8"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606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979"/>
            <a:ext cx="7600888" cy="637579"/>
          </a:xfrm>
        </p:spPr>
        <p:txBody>
          <a:bodyPr>
            <a:noAutofit/>
          </a:bodyPr>
          <a:lstStyle/>
          <a:p>
            <a:r>
              <a:rPr lang="sl-SI" sz="3100" dirty="0"/>
              <a:t>Analiza tujih trgov – grafični povzetek</a:t>
            </a:r>
            <a:endParaRPr lang="en-US" sz="3100" dirty="0"/>
          </a:p>
        </p:txBody>
      </p:sp>
      <p:sp>
        <p:nvSpPr>
          <p:cNvPr id="5" name="Content Placeholder 2"/>
          <p:cNvSpPr>
            <a:spLocks noGrp="1"/>
          </p:cNvSpPr>
          <p:nvPr>
            <p:ph idx="1"/>
          </p:nvPr>
        </p:nvSpPr>
        <p:spPr>
          <a:xfrm>
            <a:off x="1259632" y="3867894"/>
            <a:ext cx="7632848" cy="1203598"/>
          </a:xfrm>
        </p:spPr>
        <p:txBody>
          <a:bodyPr>
            <a:normAutofit fontScale="85000" lnSpcReduction="10000"/>
          </a:bodyPr>
          <a:lstStyle/>
          <a:p>
            <a:pPr marL="179388" indent="-179388">
              <a:buClr>
                <a:srgbClr val="C00000"/>
              </a:buClr>
            </a:pPr>
            <a:r>
              <a:rPr lang="sl-SI" sz="1400" dirty="0"/>
              <a:t>Geoprometni položaj Ptuja na sami Pyhrnski avtocesti (sever - jug), v neposredni bližini križišča z avtocesto (t.i. Panoniko), ki povezuje vzhod z zahodom, mu daje izrazito značilnost tranzitne destinacije, ki generira lahko še veliko večje število prenočitev turistov in tudi kratkih oddihov in s tem izletniškega dnevnega obiska.</a:t>
            </a:r>
          </a:p>
          <a:p>
            <a:pPr marL="179388" indent="-179388">
              <a:buClr>
                <a:srgbClr val="C00000"/>
              </a:buClr>
            </a:pPr>
            <a:r>
              <a:rPr lang="sl-SI" sz="1400" dirty="0"/>
              <a:t>Priložnosti in izzivi za povečanje tranzitnih turistov in obiskovalcev so predvsem v veliko boljši označitvi destinacije od AC, državnih cest in usmerjanja potnikov v in po mestu do turističnih ponudnikov in privlačnosti mesta in njegove okolice in učinkoviti digitalni „on-line“ podpori vodenju in usmerjanju gostov.</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843558"/>
            <a:ext cx="5184576" cy="299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87840" y="860261"/>
            <a:ext cx="2131336" cy="159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7840" y="2571750"/>
            <a:ext cx="2131336" cy="127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7201" y="1659512"/>
            <a:ext cx="504056" cy="44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22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979"/>
            <a:ext cx="7600888" cy="637579"/>
          </a:xfrm>
        </p:spPr>
        <p:txBody>
          <a:bodyPr>
            <a:noAutofit/>
          </a:bodyPr>
          <a:lstStyle/>
          <a:p>
            <a:r>
              <a:rPr lang="sl-SI" sz="3100" dirty="0"/>
              <a:t>Analiza turističnega prometa I-V 2020</a:t>
            </a:r>
            <a:endParaRPr lang="en-US" sz="3100" dirty="0"/>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2818" y="3128176"/>
            <a:ext cx="2592287" cy="153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193" y="3128176"/>
            <a:ext cx="2592288" cy="153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7634" y="3128176"/>
            <a:ext cx="2382838" cy="15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193" y="891769"/>
            <a:ext cx="7652279" cy="211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79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467" y="987574"/>
            <a:ext cx="3210517" cy="83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7575"/>
            <a:ext cx="2520280" cy="112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721" y="2211711"/>
            <a:ext cx="3081263" cy="185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211710"/>
            <a:ext cx="3096344" cy="18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1259632" y="130324"/>
            <a:ext cx="7498080" cy="857250"/>
          </a:xfrm>
        </p:spPr>
        <p:txBody>
          <a:bodyPr>
            <a:normAutofit/>
          </a:bodyPr>
          <a:lstStyle/>
          <a:p>
            <a:r>
              <a:rPr lang="sl-SI" sz="3200" dirty="0"/>
              <a:t>Položaj in pomen v turizmu Podravja</a:t>
            </a:r>
            <a:endParaRPr lang="en-US" sz="3200" dirty="0"/>
          </a:p>
        </p:txBody>
      </p:sp>
      <p:sp>
        <p:nvSpPr>
          <p:cNvPr id="12" name="Content Placeholder 2"/>
          <p:cNvSpPr>
            <a:spLocks noGrp="1"/>
          </p:cNvSpPr>
          <p:nvPr>
            <p:ph idx="1"/>
          </p:nvPr>
        </p:nvSpPr>
        <p:spPr>
          <a:xfrm>
            <a:off x="1346721" y="4227934"/>
            <a:ext cx="7456980" cy="717407"/>
          </a:xfrm>
        </p:spPr>
        <p:txBody>
          <a:bodyPr>
            <a:normAutofit fontScale="92500" lnSpcReduction="10000"/>
          </a:bodyPr>
          <a:lstStyle/>
          <a:p>
            <a:pPr>
              <a:buClr>
                <a:srgbClr val="C00000"/>
              </a:buClr>
            </a:pPr>
            <a:r>
              <a:rPr lang="sl-SI" sz="1400" dirty="0"/>
              <a:t>Ptuj v letu 2019 s 16,1% vseh turističnih kapacitet v statistični regiji Podravje ustvari 20,2% vseh prenočitev v tej regiji.</a:t>
            </a:r>
          </a:p>
          <a:p>
            <a:pPr>
              <a:buClr>
                <a:srgbClr val="C00000"/>
              </a:buClr>
            </a:pPr>
            <a:r>
              <a:rPr lang="sl-SI" sz="1400" dirty="0"/>
              <a:t>Ta delež dosega predvsem na račun večjega števila domačih prenočitev, kar 33,9% </a:t>
            </a:r>
            <a:endParaRPr lang="en-US" sz="1400" dirty="0"/>
          </a:p>
        </p:txBody>
      </p:sp>
      <p:pic>
        <p:nvPicPr>
          <p:cNvPr id="8"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31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23478"/>
            <a:ext cx="7600888" cy="637579"/>
          </a:xfrm>
        </p:spPr>
        <p:txBody>
          <a:bodyPr>
            <a:noAutofit/>
          </a:bodyPr>
          <a:lstStyle/>
          <a:p>
            <a:r>
              <a:rPr lang="sl-SI" sz="3050" dirty="0"/>
              <a:t>Festivali in tradicionalne prireditve na Ptuju</a:t>
            </a:r>
            <a:endParaRPr lang="en-US" sz="3050" dirty="0"/>
          </a:p>
        </p:txBody>
      </p:sp>
      <p:sp>
        <p:nvSpPr>
          <p:cNvPr id="5" name="Content Placeholder 2"/>
          <p:cNvSpPr>
            <a:spLocks noGrp="1"/>
          </p:cNvSpPr>
          <p:nvPr>
            <p:ph idx="1"/>
          </p:nvPr>
        </p:nvSpPr>
        <p:spPr>
          <a:xfrm>
            <a:off x="1279656" y="2283718"/>
            <a:ext cx="7560840" cy="2880320"/>
          </a:xfrm>
          <a:ln>
            <a:noFill/>
          </a:ln>
        </p:spPr>
        <p:txBody>
          <a:bodyPr>
            <a:normAutofit fontScale="77500" lnSpcReduction="20000"/>
          </a:bodyPr>
          <a:lstStyle/>
          <a:p>
            <a:pPr marL="179388" indent="-179388">
              <a:buClr>
                <a:srgbClr val="C00000"/>
              </a:buClr>
            </a:pPr>
            <a:r>
              <a:rPr lang="sl-SI" sz="1250" dirty="0"/>
              <a:t>Kurentovanje / ptujski Karneval – etnografske, karnevalske in zabavne prireditve na Ptuju in v okolici (10 dni, februar/marec)</a:t>
            </a:r>
          </a:p>
          <a:p>
            <a:pPr marL="179388" indent="-179388">
              <a:buClr>
                <a:srgbClr val="C00000"/>
              </a:buClr>
            </a:pPr>
            <a:r>
              <a:rPr lang="sl-SI" sz="1250" dirty="0"/>
              <a:t>Dobrote slovenskih kmetij - strokovna razstava in spremljajoče prireditve tradicionalne kulinarike slovenskega podeželja (3-5 dni, maj)</a:t>
            </a:r>
          </a:p>
          <a:p>
            <a:pPr marL="179388" indent="-179388">
              <a:buClr>
                <a:srgbClr val="C00000"/>
              </a:buClr>
            </a:pPr>
            <a:r>
              <a:rPr lang="sl-SI" sz="1250" dirty="0"/>
              <a:t>Salon Sauvignon, mednarodni vinski festival (3 dni, junij) </a:t>
            </a:r>
          </a:p>
          <a:p>
            <a:pPr marL="179388" indent="-179388">
              <a:buClr>
                <a:srgbClr val="C00000"/>
              </a:buClr>
            </a:pPr>
            <a:r>
              <a:rPr lang="sl-SI" sz="1250" dirty="0"/>
              <a:t>Ptujske grajske igre, zgodovinska kostumirana predstavitev srednjeveške dediščine in kulture Ptuja (1 dan, junij)</a:t>
            </a:r>
          </a:p>
          <a:p>
            <a:pPr marL="179388" indent="-179388">
              <a:buClr>
                <a:srgbClr val="C00000"/>
              </a:buClr>
            </a:pPr>
            <a:r>
              <a:rPr lang="sl-SI" sz="1250" dirty="0"/>
              <a:t>ART STAYS, mednarodni festival sodobne umetnosti (10-15 dni,1.pol. julij)</a:t>
            </a:r>
          </a:p>
          <a:p>
            <a:pPr marL="179388" indent="-179388">
              <a:buClr>
                <a:srgbClr val="C00000"/>
              </a:buClr>
            </a:pPr>
            <a:r>
              <a:rPr lang="sl-SI" sz="1250" dirty="0"/>
              <a:t>ARSANA, mednarodni poletni glasbeni festival (10 dni, 2.pol.julij)</a:t>
            </a:r>
          </a:p>
          <a:p>
            <a:pPr marL="179388" indent="-179388">
              <a:buClr>
                <a:srgbClr val="C00000"/>
              </a:buClr>
            </a:pPr>
            <a:r>
              <a:rPr lang="sl-SI" sz="1250" dirty="0"/>
              <a:t>Rimske igre, zgodovinska kostumirana predstavitev antične rimske dediščine in kulture rimske Poetovione (3 dni, avgust)</a:t>
            </a:r>
          </a:p>
          <a:p>
            <a:pPr marL="179388" indent="-179388">
              <a:buClr>
                <a:srgbClr val="C00000"/>
              </a:buClr>
            </a:pPr>
            <a:r>
              <a:rPr lang="sl-SI" sz="1250" dirty="0"/>
              <a:t>Festival poezije in vina, mednarodni umetniški festival (5 dni, 1.pol avgust)</a:t>
            </a:r>
          </a:p>
          <a:p>
            <a:pPr marL="179388" indent="-179388">
              <a:buClr>
                <a:srgbClr val="C00000"/>
              </a:buClr>
            </a:pPr>
            <a:r>
              <a:rPr lang="sl-SI" sz="1250" dirty="0"/>
              <a:t>Festival domače zabavne glasbe, nacionalni festival narodno zabavne glasbe (2-3 dni, 2.pol.avgust)</a:t>
            </a:r>
          </a:p>
          <a:p>
            <a:pPr marL="179388" indent="-179388">
              <a:buClr>
                <a:srgbClr val="C00000"/>
              </a:buClr>
            </a:pPr>
            <a:r>
              <a:rPr lang="sl-SI" sz="1250" dirty="0"/>
              <a:t>Martinovanje, tradicionalna etnografsko enološka prireditev (3 dni, november)</a:t>
            </a:r>
          </a:p>
          <a:p>
            <a:pPr marL="179388" indent="-179388">
              <a:buClr>
                <a:srgbClr val="C00000"/>
              </a:buClr>
            </a:pPr>
            <a:r>
              <a:rPr lang="sl-SI" sz="1250" dirty="0"/>
              <a:t>Božično novoletne prireditve, več dogodkov in okrasitev mesta v decembru (vse dni v decembru)</a:t>
            </a:r>
          </a:p>
          <a:p>
            <a:pPr marL="179388" indent="-179388">
              <a:buClr>
                <a:srgbClr val="C00000"/>
              </a:buClr>
            </a:pPr>
            <a:r>
              <a:rPr lang="sl-SI" sz="1250" i="1" dirty="0"/>
              <a:t>+ potencial treh tradicionalnih sicer enodnevnih sejmov, ki potekajo že več stoletij: Jurjevo 23.aprila, Ožbaltovo 5.avgusta in   </a:t>
            </a:r>
          </a:p>
          <a:p>
            <a:pPr marL="0" indent="0">
              <a:buClr>
                <a:srgbClr val="C00000"/>
              </a:buClr>
              <a:buNone/>
            </a:pPr>
            <a:r>
              <a:rPr lang="sl-SI" sz="1250" i="1" dirty="0"/>
              <a:t>        Katarinino 25.novembra.</a:t>
            </a:r>
          </a:p>
          <a:p>
            <a:pPr marL="179388" indent="-179388">
              <a:buClr>
                <a:srgbClr val="C00000"/>
              </a:buClr>
            </a:pPr>
            <a:endParaRPr lang="sl-SI" sz="1250" dirty="0"/>
          </a:p>
          <a:p>
            <a:pPr marL="179388" indent="-179388">
              <a:buClr>
                <a:srgbClr val="C00000"/>
              </a:buClr>
            </a:pPr>
            <a:endParaRPr lang="sl-SI" sz="1250" dirty="0"/>
          </a:p>
          <a:p>
            <a:pPr marL="179388" indent="-179388">
              <a:buClr>
                <a:srgbClr val="C00000"/>
              </a:buClr>
            </a:pPr>
            <a:endParaRPr lang="sl-SI" sz="1250" dirty="0"/>
          </a:p>
        </p:txBody>
      </p:sp>
      <p:sp>
        <p:nvSpPr>
          <p:cNvPr id="6" name="Title 1"/>
          <p:cNvSpPr txBox="1">
            <a:spLocks/>
          </p:cNvSpPr>
          <p:nvPr/>
        </p:nvSpPr>
        <p:spPr>
          <a:xfrm>
            <a:off x="1259632" y="915566"/>
            <a:ext cx="7600888" cy="108012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sl-SI" sz="1400" dirty="0"/>
              <a:t>Festivali, tradicionalne in tudi občasne prireditve sodijo med pomembne dejavnosti ustvarjanja turistične podobe in znamke ptujskega turizma. Predvsem to velja za njegovo izletniško in enodnevno turistično ponudbo,  ki je še 15 let nazaj bila takorekoč edina ali prevladujoča oblika turizma na Ptuju, postopno pa prireditve postajajo tudi motiv za turistični obisk Ptuja (z nastanitvijo). V nadaljevanju so navedene prireditve, ki predstavljajo ključne vrhunce po posameznih sezonah in so lahko ob ustreznem nadaljnjem razvoju dodatni motiv za turistični obisk mesta in okolice.</a:t>
            </a:r>
            <a:endParaRPr lang="en-US" sz="1400" dirty="0"/>
          </a:p>
        </p:txBody>
      </p:sp>
      <p:pic>
        <p:nvPicPr>
          <p:cNvPr id="7"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9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II. Scenariji turističnega prometa 2020-2021- posledice Covid-19</a:t>
            </a:r>
          </a:p>
        </p:txBody>
      </p:sp>
      <p:sp>
        <p:nvSpPr>
          <p:cNvPr id="3" name="Content Placeholder 2"/>
          <p:cNvSpPr>
            <a:spLocks noGrp="1"/>
          </p:cNvSpPr>
          <p:nvPr>
            <p:ph idx="1"/>
          </p:nvPr>
        </p:nvSpPr>
        <p:spPr>
          <a:xfrm>
            <a:off x="1435608" y="1347614"/>
            <a:ext cx="7498080" cy="3600400"/>
          </a:xfrm>
        </p:spPr>
        <p:txBody>
          <a:bodyPr>
            <a:normAutofit fontScale="92500"/>
          </a:bodyPr>
          <a:lstStyle/>
          <a:p>
            <a:pPr>
              <a:buClr>
                <a:srgbClr val="C00000"/>
              </a:buClr>
            </a:pPr>
            <a:r>
              <a:rPr lang="sl-SI" sz="1800" dirty="0"/>
              <a:t>Scenarij 1 - upad turističnega prometa na Ptuju v letih 2020-2021 ob predpostavki, da se epidemija/pandemija covid-19 ne bo ponovila v jeseni/zimi 2020/2021 in bo cepivo/zdravilo na voljo do zgodnje pomladi 2021</a:t>
            </a:r>
          </a:p>
          <a:p>
            <a:pPr lvl="1">
              <a:buClr>
                <a:srgbClr val="C00000"/>
              </a:buClr>
            </a:pPr>
            <a:r>
              <a:rPr lang="sl-SI" sz="1400" dirty="0"/>
              <a:t>Gibanje turističnega prometa ob poteku scenarija 1</a:t>
            </a:r>
          </a:p>
          <a:p>
            <a:pPr lvl="1">
              <a:buClr>
                <a:srgbClr val="C00000"/>
              </a:buClr>
            </a:pPr>
            <a:r>
              <a:rPr lang="sl-SI" sz="1400" dirty="0"/>
              <a:t>Kazalniki razvoja turizma 2002-2021 ob poteku scenarija 1</a:t>
            </a:r>
          </a:p>
          <a:p>
            <a:pPr lvl="1">
              <a:buClr>
                <a:srgbClr val="C00000"/>
              </a:buClr>
            </a:pPr>
            <a:r>
              <a:rPr lang="sl-SI" sz="1400" dirty="0"/>
              <a:t>Analiza izgubljenih koristi destinacije Ptuj ob realizaciji scenarija 1</a:t>
            </a:r>
          </a:p>
          <a:p>
            <a:pPr>
              <a:buClr>
                <a:srgbClr val="C00000"/>
              </a:buClr>
            </a:pPr>
            <a:r>
              <a:rPr lang="sl-SI" sz="1800" dirty="0"/>
              <a:t>Scenarij 2 - upad turističnega prometa na Ptuju v letih 2020-2021 ob predpostavki, da se bo epidemija/pandemija covid-19 ponovila od novembra 2020 do pomladi 2021 in bo cepivo/zdravilo na voljo do pozne pomladi 2021</a:t>
            </a:r>
          </a:p>
          <a:p>
            <a:pPr lvl="1">
              <a:buClr>
                <a:srgbClr val="C00000"/>
              </a:buClr>
            </a:pPr>
            <a:r>
              <a:rPr lang="sl-SI" sz="1400" dirty="0"/>
              <a:t>Gibanje turističnega prometa ob poteku scenarija 2</a:t>
            </a:r>
          </a:p>
          <a:p>
            <a:pPr lvl="1">
              <a:buClr>
                <a:srgbClr val="C00000"/>
              </a:buClr>
            </a:pPr>
            <a:r>
              <a:rPr lang="sl-SI" sz="1400" dirty="0"/>
              <a:t>Kazalniki razvoja turizma 2002-2021 ob poteku scenarija 2</a:t>
            </a:r>
          </a:p>
          <a:p>
            <a:pPr lvl="1">
              <a:buClr>
                <a:srgbClr val="C00000"/>
              </a:buClr>
            </a:pPr>
            <a:r>
              <a:rPr lang="sl-SI" sz="1400" dirty="0"/>
              <a:t>Analiza izgubljenih koristi destinacije Ptuj ob realizaciji scenarija 2</a:t>
            </a:r>
            <a:endParaRPr lang="sl-SI" sz="1800" dirty="0"/>
          </a:p>
          <a:p>
            <a:pPr>
              <a:buClr>
                <a:srgbClr val="C00000"/>
              </a:buClr>
            </a:pPr>
            <a:endParaRPr lang="sl-SI" sz="1800" dirty="0"/>
          </a:p>
          <a:p>
            <a:pPr>
              <a:buClr>
                <a:srgbClr val="C00000"/>
              </a:buClr>
            </a:pPr>
            <a:endParaRPr lang="en-US" sz="18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2688">
            <a:off x="234425" y="545955"/>
            <a:ext cx="1054754" cy="1054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63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100" dirty="0"/>
              <a:t>Scenarij 1- predpostavke</a:t>
            </a:r>
          </a:p>
        </p:txBody>
      </p:sp>
      <p:sp>
        <p:nvSpPr>
          <p:cNvPr id="3" name="Content Placeholder 2"/>
          <p:cNvSpPr>
            <a:spLocks noGrp="1"/>
          </p:cNvSpPr>
          <p:nvPr>
            <p:ph idx="1"/>
          </p:nvPr>
        </p:nvSpPr>
        <p:spPr>
          <a:xfrm>
            <a:off x="1403648" y="1131590"/>
            <a:ext cx="7498080" cy="3600400"/>
          </a:xfrm>
        </p:spPr>
        <p:txBody>
          <a:bodyPr>
            <a:normAutofit fontScale="85000" lnSpcReduction="20000"/>
          </a:bodyPr>
          <a:lstStyle/>
          <a:p>
            <a:pPr>
              <a:buClr>
                <a:srgbClr val="C00000"/>
              </a:buClr>
            </a:pPr>
            <a:r>
              <a:rPr lang="sl-SI" sz="1800" dirty="0"/>
              <a:t>Epidemija / Pandemija Covid-19 se ne ponovi v času jeseni/zime 2020/2021</a:t>
            </a:r>
          </a:p>
          <a:p>
            <a:pPr>
              <a:buClr>
                <a:srgbClr val="C00000"/>
              </a:buClr>
            </a:pPr>
            <a:r>
              <a:rPr lang="sl-SI" sz="1800" dirty="0"/>
              <a:t>Previdnostni ukrepi in določene omejitve ali zadržki glede mednarodnih potovanj veljajo še do odkritja oz. uporabe cepiva oz. zdravila za Covid-19, t.j. do pozne pomladi 2021</a:t>
            </a:r>
          </a:p>
          <a:p>
            <a:pPr>
              <a:buClr>
                <a:srgbClr val="C00000"/>
              </a:buClr>
            </a:pPr>
            <a:r>
              <a:rPr lang="sl-SI" sz="1800" dirty="0"/>
              <a:t>Domača turistična potovanja se povečajo, predvsem od konca junija 2020 do konca leta 2020, zaradi uporabe državnih turističnih voucherjev (3. antikorona paket ukrepov Vlade RS) </a:t>
            </a:r>
          </a:p>
          <a:p>
            <a:pPr>
              <a:buClr>
                <a:srgbClr val="C00000"/>
              </a:buClr>
            </a:pPr>
            <a:r>
              <a:rPr lang="sl-SI" sz="1800" dirty="0"/>
              <a:t>Domača turistična potovanja so povečana kot substitut mednarodnih potovanj delno in predvsem še v prvi polovici leta 2021</a:t>
            </a:r>
          </a:p>
          <a:p>
            <a:pPr>
              <a:buClr>
                <a:srgbClr val="C00000"/>
              </a:buClr>
            </a:pPr>
            <a:r>
              <a:rPr lang="sl-SI" sz="1800" dirty="0"/>
              <a:t>Od mednarodnih trgov se po drugi polovici junija 2020 postopno povrnejo predvsem ali zgolj tisti mednarodni emitivni trgi, ki so bližnji in tradicionalno vezani na obisk destinacije Ptuj</a:t>
            </a:r>
          </a:p>
          <a:p>
            <a:pPr>
              <a:buClr>
                <a:srgbClr val="C00000"/>
              </a:buClr>
            </a:pPr>
            <a:r>
              <a:rPr lang="sl-SI" sz="1800" dirty="0"/>
              <a:t>Srednje oddaljeni trgi se vračajo kasneje in bolj postopno</a:t>
            </a:r>
          </a:p>
          <a:p>
            <a:pPr>
              <a:buClr>
                <a:srgbClr val="C00000"/>
              </a:buClr>
            </a:pPr>
            <a:r>
              <a:rPr lang="sl-SI" sz="1800" dirty="0"/>
              <a:t>Zelo oddaljeni trgi / letalski trgi se vračajo najkasneje, šele proti koncu leta 2020 in leta 2021</a:t>
            </a:r>
          </a:p>
          <a:p>
            <a:pPr>
              <a:buClr>
                <a:srgbClr val="C00000"/>
              </a:buClr>
            </a:pPr>
            <a:r>
              <a:rPr lang="sl-SI" sz="1800" dirty="0"/>
              <a:t>Cene turističnih storitev ostanejo na približno enaki ravni kot v letu 2018/2019.</a:t>
            </a:r>
          </a:p>
          <a:p>
            <a:pPr>
              <a:buClr>
                <a:srgbClr val="C00000"/>
              </a:buClr>
            </a:pPr>
            <a:endParaRPr lang="sl-SI" sz="1800" dirty="0"/>
          </a:p>
          <a:p>
            <a:pPr>
              <a:buClr>
                <a:srgbClr val="C00000"/>
              </a:buClr>
            </a:pPr>
            <a:endParaRPr lang="sl-SI" sz="1800" dirty="0"/>
          </a:p>
          <a:p>
            <a:pPr>
              <a:buClr>
                <a:srgbClr val="C00000"/>
              </a:buClr>
            </a:pPr>
            <a:endParaRPr lang="en-US" sz="1800" dirty="0"/>
          </a:p>
        </p:txBody>
      </p:sp>
      <p:pic>
        <p:nvPicPr>
          <p:cNvPr id="4"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28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upad turističnega prometa</a:t>
            </a:r>
            <a:endParaRPr lang="en-US" sz="3100" dirty="0"/>
          </a:p>
        </p:txBody>
      </p:sp>
      <p:sp>
        <p:nvSpPr>
          <p:cNvPr id="4" name="Content Placeholder 3"/>
          <p:cNvSpPr>
            <a:spLocks noGrp="1"/>
          </p:cNvSpPr>
          <p:nvPr>
            <p:ph idx="1"/>
          </p:nvPr>
        </p:nvSpPr>
        <p:spPr>
          <a:xfrm>
            <a:off x="1435608" y="3723878"/>
            <a:ext cx="7498080" cy="962422"/>
          </a:xfrm>
        </p:spPr>
        <p:txBody>
          <a:bodyPr>
            <a:normAutofit fontScale="55000" lnSpcReduction="20000"/>
          </a:bodyPr>
          <a:lstStyle/>
          <a:p>
            <a:r>
              <a:rPr lang="sl-SI" dirty="0"/>
              <a:t>Aa</a:t>
            </a:r>
          </a:p>
          <a:p>
            <a:r>
              <a:rPr lang="sl-SI" dirty="0"/>
              <a:t>Asdad</a:t>
            </a:r>
          </a:p>
          <a:p>
            <a:r>
              <a:rPr lang="sl-SI" dirty="0"/>
              <a:t>Aaaa</a:t>
            </a:r>
          </a:p>
          <a:p>
            <a:pPr marL="82296" indent="0">
              <a:buNone/>
            </a:pPr>
            <a:endParaRPr lang="en-US"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15566"/>
            <a:ext cx="2520280" cy="158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053" y="915566"/>
            <a:ext cx="2588147" cy="159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643758"/>
            <a:ext cx="5180434" cy="224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081" y="958139"/>
            <a:ext cx="2552415" cy="154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07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upad turističnega prometa</a:t>
            </a:r>
            <a:endParaRPr lang="en-US" sz="31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948" y="915566"/>
            <a:ext cx="6120680" cy="377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40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upad turističnega prometa</a:t>
            </a:r>
            <a:endParaRPr lang="en-US" sz="31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28018"/>
            <a:ext cx="331628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28018"/>
            <a:ext cx="330358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59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upad turističnega prometa</a:t>
            </a:r>
            <a:endParaRPr lang="en-US" sz="31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15566"/>
            <a:ext cx="3672407" cy="219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974" y="915565"/>
            <a:ext cx="3677474" cy="219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6" y="3219012"/>
            <a:ext cx="2357956" cy="157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9782" y="3219012"/>
            <a:ext cx="2384386"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5" y="3219012"/>
            <a:ext cx="237626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93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 Analiza stanja</a:t>
            </a:r>
            <a:endParaRPr lang="en-US" dirty="0"/>
          </a:p>
        </p:txBody>
      </p:sp>
      <p:sp>
        <p:nvSpPr>
          <p:cNvPr id="3" name="Content Placeholder 2"/>
          <p:cNvSpPr>
            <a:spLocks noGrp="1"/>
          </p:cNvSpPr>
          <p:nvPr>
            <p:ph idx="1"/>
          </p:nvPr>
        </p:nvSpPr>
        <p:spPr>
          <a:xfrm>
            <a:off x="1435608" y="1085850"/>
            <a:ext cx="7498080" cy="3718148"/>
          </a:xfrm>
        </p:spPr>
        <p:txBody>
          <a:bodyPr>
            <a:normAutofit/>
          </a:bodyPr>
          <a:lstStyle/>
          <a:p>
            <a:pPr>
              <a:buClr>
                <a:srgbClr val="C00000"/>
              </a:buClr>
            </a:pPr>
            <a:r>
              <a:rPr lang="sl-SI" sz="1800" dirty="0"/>
              <a:t>Gibanje turističnega prometa na območju MO Ptuj 2009-2019</a:t>
            </a:r>
          </a:p>
          <a:p>
            <a:pPr>
              <a:buClr>
                <a:srgbClr val="C00000"/>
              </a:buClr>
            </a:pPr>
            <a:r>
              <a:rPr lang="sl-SI" sz="1800" dirty="0"/>
              <a:t>Analiza tujih trgov, deležev in gibanja ključnih kazalnikov tujih trgov</a:t>
            </a:r>
          </a:p>
          <a:p>
            <a:pPr>
              <a:buClr>
                <a:srgbClr val="C00000"/>
              </a:buClr>
            </a:pPr>
            <a:r>
              <a:rPr lang="sl-SI" sz="1800" dirty="0"/>
              <a:t>Zasedenost turističnih kapacitet na Ptuju po sezonah in letno</a:t>
            </a:r>
          </a:p>
          <a:p>
            <a:pPr>
              <a:buClr>
                <a:srgbClr val="C00000"/>
              </a:buClr>
            </a:pPr>
            <a:r>
              <a:rPr lang="sl-SI" sz="1800" dirty="0"/>
              <a:t>Analiza turističnega prometa v destinaciji Ptuj v obdobju I-V 2020 in primerjava z izbranimi mestnimi destinacijami</a:t>
            </a:r>
          </a:p>
          <a:p>
            <a:pPr>
              <a:buClr>
                <a:srgbClr val="C00000"/>
              </a:buClr>
            </a:pPr>
            <a:r>
              <a:rPr lang="sl-SI" sz="1800" dirty="0"/>
              <a:t>Prireditve in festivali kot del turistične ponudbe destinacije Ptuj</a:t>
            </a:r>
          </a:p>
          <a:p>
            <a:pPr>
              <a:buClr>
                <a:srgbClr val="C00000"/>
              </a:buClr>
            </a:pPr>
            <a:r>
              <a:rPr lang="sl-SI" sz="1800" dirty="0"/>
              <a:t>Scenariji I in II turističnega prometa 2020-2021 kot posledice epidemije / pandemije Covid-19</a:t>
            </a:r>
          </a:p>
          <a:p>
            <a:pPr>
              <a:buClr>
                <a:srgbClr val="C00000"/>
              </a:buClr>
            </a:pPr>
            <a:r>
              <a:rPr lang="sl-SI" sz="1800" dirty="0"/>
              <a:t>Razvojne smernice in izvedeni ukrepi</a:t>
            </a:r>
          </a:p>
          <a:p>
            <a:pPr>
              <a:buClr>
                <a:srgbClr val="C00000"/>
              </a:buClr>
            </a:pPr>
            <a:endParaRPr lang="sl-SI" sz="1800" dirty="0"/>
          </a:p>
          <a:p>
            <a:pPr>
              <a:buClr>
                <a:srgbClr val="C00000"/>
              </a:buClr>
            </a:pPr>
            <a:endParaRPr lang="sl-SI" sz="1800" dirty="0"/>
          </a:p>
          <a:p>
            <a:pPr>
              <a:buClr>
                <a:srgbClr val="C00000"/>
              </a:buClr>
            </a:pPr>
            <a:endParaRPr lang="sl-SI" sz="1800" dirty="0"/>
          </a:p>
          <a:p>
            <a:pPr>
              <a:buClr>
                <a:srgbClr val="C00000"/>
              </a:buClr>
            </a:pPr>
            <a:endParaRPr lang="en-US" sz="18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2688">
            <a:off x="234425" y="545955"/>
            <a:ext cx="1054754" cy="1054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87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upad turističnega prometa</a:t>
            </a:r>
            <a:endParaRPr lang="en-US" sz="3100" dirty="0"/>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757" y="3498230"/>
            <a:ext cx="4774555" cy="152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915566"/>
            <a:ext cx="5608487" cy="251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56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izračun izgubljenih koristi</a:t>
            </a:r>
            <a:endParaRPr lang="en-US" sz="31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120" y="940346"/>
            <a:ext cx="7672290" cy="164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119" y="2787774"/>
            <a:ext cx="770463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58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1 – izračun izgubljenih koristi</a:t>
            </a:r>
            <a:endParaRPr lang="en-US" sz="3100" dirty="0"/>
          </a:p>
        </p:txBody>
      </p:sp>
      <p:sp>
        <p:nvSpPr>
          <p:cNvPr id="3" name="Content Placeholder 2"/>
          <p:cNvSpPr>
            <a:spLocks noGrp="1"/>
          </p:cNvSpPr>
          <p:nvPr>
            <p:ph idx="1"/>
          </p:nvPr>
        </p:nvSpPr>
        <p:spPr>
          <a:xfrm>
            <a:off x="1322392" y="2427734"/>
            <a:ext cx="7498080" cy="2808312"/>
          </a:xfrm>
        </p:spPr>
        <p:txBody>
          <a:bodyPr>
            <a:noAutofit/>
          </a:bodyPr>
          <a:lstStyle/>
          <a:p>
            <a:pPr>
              <a:buClr>
                <a:srgbClr val="C00000"/>
              </a:buClr>
            </a:pPr>
            <a:r>
              <a:rPr lang="sl-SI" sz="1100" dirty="0"/>
              <a:t>Razlika izgubljenih koristi t.j.razlike posameznih kategorij med scenarijem brez korone in scenarijem 1 v številu prenočitev znaša za leto 2020 76.582 prenočitev, za leto 2021; 21.982 prenočitev oz. skupaj za celotno opazovano obdobje dveh let; 98.564 vseh prenočitev.</a:t>
            </a:r>
          </a:p>
          <a:p>
            <a:pPr>
              <a:buClr>
                <a:srgbClr val="C00000"/>
              </a:buClr>
            </a:pPr>
            <a:r>
              <a:rPr lang="sl-SI" sz="1100" dirty="0"/>
              <a:t>Razlika izgubljenih koristi v prihodkih nastanitvenih gostinskih obratov  znaša za leto 2020 4,24 Mil. EUR, za leto 2021; 1,24 Mil. EUR oz. skupaj za celotno opazovano obdobje dveh let; 5,49 Mil. EUR.</a:t>
            </a:r>
          </a:p>
          <a:p>
            <a:pPr>
              <a:buClr>
                <a:srgbClr val="C00000"/>
              </a:buClr>
            </a:pPr>
            <a:r>
              <a:rPr lang="sl-SI" sz="1100" dirty="0"/>
              <a:t>Razlika izgubljenih koristi v prihodkih vseh ostalih posrednih in induciranih prihodkov iz naslova potrošnje turistov in turističnih ponudnikov v okolju znaša za leto 2020 5,29 Mil. EUR, za leto 2021; 1,57 Mil. EUR oz. skupaj za celotno opazovano obdobje dveh let; 6,86 Mil. EUR.</a:t>
            </a:r>
          </a:p>
          <a:p>
            <a:pPr>
              <a:buClr>
                <a:srgbClr val="C00000"/>
              </a:buClr>
            </a:pPr>
            <a:r>
              <a:rPr lang="sl-SI" sz="1100" dirty="0"/>
              <a:t>Razlika izgubljenih koristi v prihodkih MO Ptuj iz naslova Turistične takse znaša za leto 2020 153.164 EUR, za leto 2021;  43.964 EUR oz. skupaj za celotno opazovano obdobje dveh let; 197.128 EUR.</a:t>
            </a:r>
          </a:p>
          <a:p>
            <a:pPr>
              <a:buClr>
                <a:srgbClr val="C00000"/>
              </a:buClr>
            </a:pPr>
            <a:r>
              <a:rPr lang="sl-SI" sz="1100" dirty="0"/>
              <a:t>Iz naslova zmanjšanja prihodkov turističnih in povezanih gospodarskih subjektov na območju MO Ptuj je ogroženih oz. izgubljenih 92 delovnih nmest ne psoredno pri nastanitvenih turističnih pomnudnikih in 69 delovnih mest v ostalih s turizmom povezanih dejavnostih oz. skupaj 160 delovnih mest na območju MO Ptuj.</a:t>
            </a:r>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15566"/>
            <a:ext cx="7488832" cy="141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28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100" dirty="0"/>
              <a:t>Scenarij 2 - predpostavke</a:t>
            </a:r>
          </a:p>
        </p:txBody>
      </p:sp>
      <p:sp>
        <p:nvSpPr>
          <p:cNvPr id="3" name="Content Placeholder 2"/>
          <p:cNvSpPr>
            <a:spLocks noGrp="1"/>
          </p:cNvSpPr>
          <p:nvPr>
            <p:ph idx="1"/>
          </p:nvPr>
        </p:nvSpPr>
        <p:spPr>
          <a:xfrm>
            <a:off x="1403648" y="967036"/>
            <a:ext cx="7498080" cy="4176464"/>
          </a:xfrm>
        </p:spPr>
        <p:txBody>
          <a:bodyPr>
            <a:normAutofit fontScale="85000" lnSpcReduction="20000"/>
          </a:bodyPr>
          <a:lstStyle/>
          <a:p>
            <a:pPr>
              <a:buClr>
                <a:srgbClr val="C00000"/>
              </a:buClr>
            </a:pPr>
            <a:r>
              <a:rPr lang="sl-SI" sz="1800" dirty="0"/>
              <a:t>Epidemija / Pandemija Covid-19 se ponovi v času november 2020 – pomlad 2021</a:t>
            </a:r>
          </a:p>
          <a:p>
            <a:pPr>
              <a:buClr>
                <a:srgbClr val="C00000"/>
              </a:buClr>
            </a:pPr>
            <a:r>
              <a:rPr lang="sl-SI" sz="1800" dirty="0"/>
              <a:t>Omejitve, vendar morda nekoliko manj striktne, glede mednarodnih potovanj se ponovno vzpostavijo konec leta 2020 in veljajo do odkritja oz. uporabe cepiva oz. zdravila za Covid-19, t.j. do pozne pomladi 2021/ pričetka poletja 2021</a:t>
            </a:r>
          </a:p>
          <a:p>
            <a:pPr>
              <a:buClr>
                <a:srgbClr val="C00000"/>
              </a:buClr>
            </a:pPr>
            <a:r>
              <a:rPr lang="sl-SI" sz="1800" dirty="0"/>
              <a:t>Domača turistična potovanja se povečajo, predvsem od konca junija 2020 do novembra leta 2020, zaradi uporabe državnih turističnih voucherjev (3. antikorona paket ukrepov Vlade RS) </a:t>
            </a:r>
          </a:p>
          <a:p>
            <a:pPr>
              <a:buClr>
                <a:srgbClr val="C00000"/>
              </a:buClr>
            </a:pPr>
            <a:r>
              <a:rPr lang="sl-SI" sz="1800" dirty="0"/>
              <a:t>Domača turistična potovanja so ponovno v veliki meri (ne v celoti) omejena od konca novembra 2020 in postopno ponovno vzpostavljena v večji meri do  začetka poletja 2021</a:t>
            </a:r>
          </a:p>
          <a:p>
            <a:pPr>
              <a:buClr>
                <a:srgbClr val="C00000"/>
              </a:buClr>
            </a:pPr>
            <a:r>
              <a:rPr lang="sl-SI" sz="1800" dirty="0"/>
              <a:t>Od mednarodnih trgov se po drugi polovici junija 2020 postopno povrnejo predvsem ali zgolj tisti mednarodni emitivni trgi, ki so bližnji in tradicionalno vezani na obisk destinacije Ptuj in se ponovno omejijo od novembra 2020 naprej do marca 2021, ko se postopno pričnejo vračati</a:t>
            </a:r>
          </a:p>
          <a:p>
            <a:pPr>
              <a:buClr>
                <a:srgbClr val="C00000"/>
              </a:buClr>
            </a:pPr>
            <a:r>
              <a:rPr lang="sl-SI" sz="1800" dirty="0"/>
              <a:t>Srednje oddaljeni trgi se vračajo kasneje in bolj postopno do novembra 2020, potem se ponovno v celoti  omejijo do pomladi (aprila) 2021 in se zelo postopno pričnejo ponovno vračati</a:t>
            </a:r>
          </a:p>
          <a:p>
            <a:pPr>
              <a:buClr>
                <a:srgbClr val="C00000"/>
              </a:buClr>
            </a:pPr>
            <a:r>
              <a:rPr lang="sl-SI" sz="1800" dirty="0"/>
              <a:t>Zelo oddaljeni trgi / letalski trgi se vračajo najkasneje in najbolj postopno, šele po pozni pomladi leta 2021</a:t>
            </a:r>
          </a:p>
          <a:p>
            <a:pPr>
              <a:buClr>
                <a:srgbClr val="C00000"/>
              </a:buClr>
            </a:pPr>
            <a:r>
              <a:rPr lang="sl-SI" sz="1800" dirty="0"/>
              <a:t>Cene turističnih storitev ostanejo na približno enaki ravni kot v letu 2018/2019.</a:t>
            </a:r>
          </a:p>
        </p:txBody>
      </p:sp>
      <p:pic>
        <p:nvPicPr>
          <p:cNvPr id="4"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52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2 – upad turističnega prometa</a:t>
            </a:r>
            <a:endParaRPr lang="en-US" sz="31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0809"/>
            <a:ext cx="2520280" cy="158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306" y="975104"/>
            <a:ext cx="2581894" cy="159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5" y="2703589"/>
            <a:ext cx="5184576" cy="224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975103"/>
            <a:ext cx="2592288" cy="154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35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2 – upad turističnega prometa</a:t>
            </a:r>
            <a:endParaRPr lang="en-US" sz="31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15566"/>
            <a:ext cx="6264696" cy="386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8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2 – upad turističnega prometa</a:t>
            </a:r>
            <a:endParaRPr lang="en-US" sz="31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28018"/>
            <a:ext cx="331628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20055"/>
            <a:ext cx="330358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55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2 – upad turističnega prometa</a:t>
            </a:r>
            <a:endParaRPr lang="en-US" sz="3100"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453" y="3467214"/>
            <a:ext cx="4838715" cy="15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453" y="893200"/>
            <a:ext cx="5486787" cy="247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7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2 – izračun izgubljenih koristi</a:t>
            </a:r>
            <a:endParaRPr lang="en-US" sz="31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590" y="1071091"/>
            <a:ext cx="7799163" cy="166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590" y="2859783"/>
            <a:ext cx="7755995"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13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Scenarij 2 – izračun izgubljenih koristi</a:t>
            </a:r>
            <a:endParaRPr lang="en-US" sz="3100" dirty="0"/>
          </a:p>
        </p:txBody>
      </p:sp>
      <p:sp>
        <p:nvSpPr>
          <p:cNvPr id="3" name="Content Placeholder 2"/>
          <p:cNvSpPr>
            <a:spLocks noGrp="1"/>
          </p:cNvSpPr>
          <p:nvPr>
            <p:ph idx="1"/>
          </p:nvPr>
        </p:nvSpPr>
        <p:spPr>
          <a:xfrm>
            <a:off x="1322392" y="2427734"/>
            <a:ext cx="7498080" cy="2808312"/>
          </a:xfrm>
        </p:spPr>
        <p:txBody>
          <a:bodyPr>
            <a:noAutofit/>
          </a:bodyPr>
          <a:lstStyle/>
          <a:p>
            <a:pPr>
              <a:buClr>
                <a:srgbClr val="C00000"/>
              </a:buClr>
            </a:pPr>
            <a:r>
              <a:rPr lang="sl-SI" sz="1100" dirty="0"/>
              <a:t>Razlika izgubljenih koristi t.j.razlike posameznih kategorij med scenarijem brez korone in scenarijem 2 v številu prenočitev znaša za leto 2020 90.221 prenočitev, za leto 2021; 75.130 prenočitev oz. skupaj za celotno opazovano obdobje dveh let; 165.351 vseh prenočitev.</a:t>
            </a:r>
          </a:p>
          <a:p>
            <a:pPr>
              <a:buClr>
                <a:srgbClr val="C00000"/>
              </a:buClr>
            </a:pPr>
            <a:r>
              <a:rPr lang="sl-SI" sz="1100" dirty="0"/>
              <a:t>Razlika izgubljenih koristi v prihodkih nastanitvenih gostinskih obratov  znaša za leto 2020 4,94 Mil. EUR, za leto 2021; 4,19 Mil. EUR oz. skupaj za celotno opazovano obdobje dveh let; 9,14 Mil. EUR.</a:t>
            </a:r>
          </a:p>
          <a:p>
            <a:pPr>
              <a:buClr>
                <a:srgbClr val="C00000"/>
              </a:buClr>
            </a:pPr>
            <a:r>
              <a:rPr lang="sl-SI" sz="1100" dirty="0"/>
              <a:t>Razlika izgubljenih koristi v prihodkih vseh ostalih posrednih in induciranih prihodkov iz naslova potrošnje turistov in turističnih ponudnikov v okolju znaša za leto 2020 6,18 Mil. EUR, za leto 2021; 5,24 Mil. EUR oz. skupaj za celotno opazovano obdobje dveh let; 11,42 Mil. EUR.</a:t>
            </a:r>
          </a:p>
          <a:p>
            <a:pPr>
              <a:buClr>
                <a:srgbClr val="C00000"/>
              </a:buClr>
            </a:pPr>
            <a:r>
              <a:rPr lang="sl-SI" sz="1100" dirty="0"/>
              <a:t>Razlika izgubljenih koristi v prihodkih MO Ptuj iz naslova Turistične takse znaša za leto 2020 180.442 EUR, za leto 2021;  150.260 EUR oz. skupaj za celotno opazovano obdobje dveh let; 330.702 EUR.</a:t>
            </a:r>
          </a:p>
          <a:p>
            <a:pPr>
              <a:buClr>
                <a:srgbClr val="C00000"/>
              </a:buClr>
            </a:pPr>
            <a:r>
              <a:rPr lang="sl-SI" sz="1100" dirty="0"/>
              <a:t>Iz naslova zmanjšanja prihodkov turističnih in povezanih gospodarskih subjektov na območju MO Ptuj je ogroženih oz. izgubljenih 152 delovnih mest neposredno pri nastanitvenih turističnih ponudnikih in 114 delovnih mest v ostalih s turizmom povezanih dejavnostih oz. skupaj 267 delovnih mest na območju MO Ptuj.</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193" y="915567"/>
            <a:ext cx="7542287" cy="142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79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749C53-100C-4C36-8522-081EFDF1D3B3}"/>
              </a:ext>
            </a:extLst>
          </p:cNvPr>
          <p:cNvSpPr>
            <a:spLocks noGrp="1"/>
          </p:cNvSpPr>
          <p:nvPr>
            <p:ph type="title"/>
          </p:nvPr>
        </p:nvSpPr>
        <p:spPr/>
        <p:txBody>
          <a:bodyPr/>
          <a:lstStyle/>
          <a:p>
            <a:r>
              <a:rPr lang="sl-SI" dirty="0"/>
              <a:t>Poročilo Zavoda za turizem</a:t>
            </a:r>
          </a:p>
        </p:txBody>
      </p:sp>
      <p:sp>
        <p:nvSpPr>
          <p:cNvPr id="3" name="Označba mesta vsebine 2">
            <a:extLst>
              <a:ext uri="{FF2B5EF4-FFF2-40B4-BE49-F238E27FC236}">
                <a16:creationId xmlns:a16="http://schemas.microsoft.com/office/drawing/2014/main" id="{FAC04F2A-9BF6-4B6C-82B5-DAAC4B030FD9}"/>
              </a:ext>
            </a:extLst>
          </p:cNvPr>
          <p:cNvSpPr>
            <a:spLocks noGrp="1"/>
          </p:cNvSpPr>
          <p:nvPr>
            <p:ph idx="1"/>
          </p:nvPr>
        </p:nvSpPr>
        <p:spPr/>
        <p:txBody>
          <a:bodyPr>
            <a:normAutofit fontScale="70000" lnSpcReduction="20000"/>
          </a:bodyPr>
          <a:lstStyle/>
          <a:p>
            <a:r>
              <a:rPr lang="sl-SI" dirty="0"/>
              <a:t>Analiza je nastala kot nadomestno poročilo rednega poročila Skupine za monitoring. </a:t>
            </a:r>
          </a:p>
          <a:p>
            <a:r>
              <a:rPr lang="sl-SI" dirty="0"/>
              <a:t>Marca razglašena epidemija je turistično življenje na Ptuju postavila na glavo. V Zavodu za turizem Ptuj smo ocenili, da je potrebno realno oceniti posledice </a:t>
            </a:r>
            <a:r>
              <a:rPr lang="sl-SI" dirty="0" err="1"/>
              <a:t>koronavirusa</a:t>
            </a:r>
            <a:r>
              <a:rPr lang="sl-SI" dirty="0"/>
              <a:t> ter si začrtati smernice kako izpeljati čim bolj učinkovito turistično sezono 2020. </a:t>
            </a:r>
          </a:p>
          <a:p>
            <a:r>
              <a:rPr lang="sl-SI" dirty="0"/>
              <a:t>Glede na poletno turistično sezono, ko so bile namestitvene kapacitete zasedene v 70 % pričakujemo, da bodo predstavljene napovedi bolj optimistične, kljub temu pa zaradi negotovosti jesenskih mesecev, nismo spreminjali kazalnikov in rezultatov.</a:t>
            </a:r>
          </a:p>
        </p:txBody>
      </p:sp>
    </p:spTree>
    <p:extLst>
      <p:ext uri="{BB962C8B-B14F-4D97-AF65-F5344CB8AC3E}">
        <p14:creationId xmlns:p14="http://schemas.microsoft.com/office/powerpoint/2010/main" val="1935885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7534"/>
            <a:ext cx="7498080" cy="857250"/>
          </a:xfrm>
        </p:spPr>
        <p:txBody>
          <a:bodyPr>
            <a:normAutofit fontScale="90000"/>
          </a:bodyPr>
          <a:lstStyle/>
          <a:p>
            <a:r>
              <a:rPr lang="sl-SI" dirty="0"/>
              <a:t>III. Predlog razvojnih smernic in izvedbenih ukrepov Zavoda za turizem Ptuj</a:t>
            </a:r>
          </a:p>
        </p:txBody>
      </p:sp>
      <p:sp>
        <p:nvSpPr>
          <p:cNvPr id="3" name="Content Placeholder 2"/>
          <p:cNvSpPr>
            <a:spLocks noGrp="1"/>
          </p:cNvSpPr>
          <p:nvPr>
            <p:ph idx="1"/>
          </p:nvPr>
        </p:nvSpPr>
        <p:spPr>
          <a:xfrm>
            <a:off x="1331640" y="2139702"/>
            <a:ext cx="7602048" cy="1872208"/>
          </a:xfrm>
        </p:spPr>
        <p:txBody>
          <a:bodyPr>
            <a:normAutofit/>
          </a:bodyPr>
          <a:lstStyle/>
          <a:p>
            <a:pPr>
              <a:buClr>
                <a:srgbClr val="C00000"/>
              </a:buClr>
            </a:pPr>
            <a:r>
              <a:rPr lang="sl-SI" sz="1800" dirty="0"/>
              <a:t>Predlog razvojnih smernic Zavoda za turizem Ptuj, v luči posledic epidemije Covid-19, na področju turizma na območju MO Ptuj</a:t>
            </a:r>
          </a:p>
          <a:p>
            <a:pPr>
              <a:buClr>
                <a:srgbClr val="C00000"/>
              </a:buClr>
            </a:pPr>
            <a:r>
              <a:rPr lang="sl-SI" sz="1800" dirty="0"/>
              <a:t>Predlog izvedbenih ukrepov Zavoda za turizem Ptuj, v luči posledic epidemije Covid-19, na področju turizma na območju MO Ptuj</a:t>
            </a:r>
          </a:p>
          <a:p>
            <a:pPr marL="82296" indent="0">
              <a:buClr>
                <a:srgbClr val="C00000"/>
              </a:buClr>
              <a:buNone/>
            </a:pPr>
            <a:endParaRPr lang="sl-SI" sz="1800" dirty="0"/>
          </a:p>
          <a:p>
            <a:pPr>
              <a:buClr>
                <a:srgbClr val="C00000"/>
              </a:buClr>
            </a:pPr>
            <a:endParaRPr lang="sl-SI" sz="1800" dirty="0"/>
          </a:p>
          <a:p>
            <a:pPr>
              <a:buClr>
                <a:srgbClr val="C00000"/>
              </a:buClr>
            </a:pPr>
            <a:endParaRPr lang="sl-SI" sz="1800" dirty="0"/>
          </a:p>
          <a:p>
            <a:pPr>
              <a:buClr>
                <a:srgbClr val="C00000"/>
              </a:buClr>
            </a:pPr>
            <a:endParaRPr lang="en-US" sz="18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2688">
            <a:off x="234425" y="545955"/>
            <a:ext cx="1054754" cy="1054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778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711179"/>
          </a:xfrm>
        </p:spPr>
        <p:txBody>
          <a:bodyPr>
            <a:normAutofit/>
          </a:bodyPr>
          <a:lstStyle/>
          <a:p>
            <a:r>
              <a:rPr lang="sl-SI" sz="3100" dirty="0"/>
              <a:t>Predlog razvojnih smernic 1</a:t>
            </a:r>
            <a:endParaRPr lang="en-US" sz="3100" dirty="0"/>
          </a:p>
        </p:txBody>
      </p:sp>
      <p:sp>
        <p:nvSpPr>
          <p:cNvPr id="3" name="Content Placeholder 2"/>
          <p:cNvSpPr>
            <a:spLocks noGrp="1"/>
          </p:cNvSpPr>
          <p:nvPr>
            <p:ph idx="1"/>
          </p:nvPr>
        </p:nvSpPr>
        <p:spPr>
          <a:xfrm>
            <a:off x="1043608" y="699542"/>
            <a:ext cx="7992888" cy="3888432"/>
          </a:xfrm>
        </p:spPr>
        <p:txBody>
          <a:bodyPr>
            <a:noAutofit/>
          </a:bodyPr>
          <a:lstStyle/>
          <a:p>
            <a:pPr>
              <a:buClr>
                <a:srgbClr val="C00000"/>
              </a:buClr>
            </a:pPr>
            <a:r>
              <a:rPr lang="sl-SI" sz="1400" dirty="0"/>
              <a:t>Na osnovi analize stanja in predvidenih scenarijev razvoja turističnega prometa, kot posledice nadaljnjega potencialnega razvoja epidemije/pandemije Covid-19, po posameznih trgih turistične destinacije Ptuj, se predlagajo naslednje usmeritve razvoja in trženja turistične ponudbe destinacije Ptuj v obdobju 2020-2022, v primeru uresničitve posameznega scenarija 1 ali 2 oz. približka teh scenarijev:</a:t>
            </a:r>
          </a:p>
          <a:p>
            <a:pPr lvl="1">
              <a:buClr>
                <a:srgbClr val="C00000"/>
              </a:buClr>
            </a:pPr>
            <a:r>
              <a:rPr lang="sl-SI" sz="1400" b="1" dirty="0"/>
              <a:t>Razvojne usmeritve v primeru uresničitve scenarija 1: </a:t>
            </a:r>
          </a:p>
          <a:p>
            <a:pPr lvl="2">
              <a:buClr>
                <a:srgbClr val="C00000"/>
              </a:buClr>
            </a:pPr>
            <a:r>
              <a:rPr lang="sl-SI" sz="950" dirty="0"/>
              <a:t>Usmeritev primarno na domači - slovenski trg z dodatnimi fokusiranimi aktivnostmi trženja na bližnjih klasičnih tujih trgih, predvsem Avstrije, južne Nemčije (Švice) in državah vzhodne Evrope (Madžarska, Češka, Poljska) in Hrvaške, izjemoma in v primeru ugodne epidemiološke slike tudi Italije. Dodatne opcijske aktivnosti usmerjene na srednje oddaljene trge zahodne Evrope.</a:t>
            </a:r>
          </a:p>
          <a:p>
            <a:pPr lvl="2">
              <a:buClr>
                <a:srgbClr val="C00000"/>
              </a:buClr>
            </a:pPr>
            <a:r>
              <a:rPr lang="sl-SI" sz="950" b="1" dirty="0"/>
              <a:t>Nujna priprava privlačnih in učinkovitih, v prodajo usmerjenih, aktivnosti oblikovanja paketov in programov celovitih turističnih doživetij Ptuja z okolico, za upravičence turističnih bonov (voucherjev) oz. domače goste – poletje/jesen</a:t>
            </a:r>
          </a:p>
          <a:p>
            <a:pPr lvl="2">
              <a:buClr>
                <a:srgbClr val="C00000"/>
              </a:buClr>
            </a:pPr>
            <a:r>
              <a:rPr lang="sl-SI" sz="950" dirty="0"/>
              <a:t>Segmenti gostov, ki se naslavljajo kratkoročno (2020-2021) na navedenih prioritetnih trgih so predvsem pari srednje in starejše generacije, mlajši bolj razgledani pari z željo po raziskovanju še nedokritih destinacij, družine z otroci nad 5 let starosti, rekreativci, skupine prijateljev, sodelavcev in druge manjše zaključene skupine z motivi za potovanje povezanimi z danostmi destinacije Ptuj, idr. </a:t>
            </a:r>
          </a:p>
          <a:p>
            <a:pPr lvl="2">
              <a:buClr>
                <a:srgbClr val="C00000"/>
              </a:buClr>
            </a:pPr>
            <a:r>
              <a:rPr lang="sl-SI" sz="950" dirty="0"/>
              <a:t>Posebno pozornost nameniti tranzitnim gostom in prioritetno izvajati vse potrebno za njihovo učinkovito usmerjanje in vodenje do turističnih ponudnikov in privlačnosti destinacije, v skladu z izhodišči in ugotovitvami iz analize stanja</a:t>
            </a:r>
          </a:p>
          <a:p>
            <a:pPr lvl="2">
              <a:buClr>
                <a:srgbClr val="C00000"/>
              </a:buClr>
            </a:pPr>
            <a:r>
              <a:rPr lang="sl-SI" sz="950" dirty="0"/>
              <a:t>Trženje na prej navedenih trgih preko ustaljenih partnerstev in posrednikov ter medijev, pri katerih je lažje vzpostaviti zaupanje in konkretne pozitivne reakcije in prodajni učinek</a:t>
            </a:r>
          </a:p>
          <a:p>
            <a:pPr lvl="2">
              <a:buClr>
                <a:srgbClr val="C00000"/>
              </a:buClr>
            </a:pPr>
            <a:r>
              <a:rPr lang="sl-SI" sz="950" dirty="0"/>
              <a:t>Maksimiranje aktivnosti trženja B2C na navedenih prioritetnih trgih preko digitalnih aplikacij in platform</a:t>
            </a:r>
          </a:p>
          <a:p>
            <a:pPr lvl="2">
              <a:buClr>
                <a:srgbClr val="C00000"/>
              </a:buClr>
            </a:pPr>
            <a:r>
              <a:rPr lang="sl-SI" sz="950" dirty="0"/>
              <a:t>Čim večja stopnja partnerstev med Javnim zavodom za Turizem Ptuj in konkretnimi ponudniki turističnih storitev na Ptuju pri oblikovanju in izvedbi trženjskih programov (tako s področja tržnega komuniciranja kot s področja pospeševanja prodaje  in programa doživetij za turistične bone) s ciljem doseganja čim večjega konkretnega učinka na doseganje turističnega prometa in ohranitev tržne pozicije destinacije Ptuj – kratkoročno tako v Sloveniji kot dosegljivi bližnji tujini (A, D)</a:t>
            </a:r>
          </a:p>
        </p:txBody>
      </p:sp>
      <p:pic>
        <p:nvPicPr>
          <p:cNvPr id="4"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23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Predlog razvojnih smernic 1</a:t>
            </a:r>
            <a:endParaRPr lang="en-US" sz="3100" dirty="0"/>
          </a:p>
        </p:txBody>
      </p:sp>
      <p:sp>
        <p:nvSpPr>
          <p:cNvPr id="3" name="Content Placeholder 2"/>
          <p:cNvSpPr>
            <a:spLocks noGrp="1"/>
          </p:cNvSpPr>
          <p:nvPr>
            <p:ph idx="1"/>
          </p:nvPr>
        </p:nvSpPr>
        <p:spPr>
          <a:xfrm>
            <a:off x="1187624" y="987574"/>
            <a:ext cx="7632848" cy="3888432"/>
          </a:xfrm>
        </p:spPr>
        <p:txBody>
          <a:bodyPr>
            <a:noAutofit/>
          </a:bodyPr>
          <a:lstStyle/>
          <a:p>
            <a:pPr lvl="1">
              <a:buClr>
                <a:srgbClr val="C00000"/>
              </a:buClr>
            </a:pPr>
            <a:r>
              <a:rPr lang="sl-SI" sz="1400" dirty="0"/>
              <a:t>Razvojne usmeritve v primeru uresničitve scenarija 1 </a:t>
            </a:r>
            <a:r>
              <a:rPr lang="sl-SI" sz="1400" i="1" dirty="0"/>
              <a:t>(nadaljevanje) </a:t>
            </a:r>
          </a:p>
          <a:p>
            <a:pPr lvl="2">
              <a:buClr>
                <a:srgbClr val="C00000"/>
              </a:buClr>
            </a:pPr>
            <a:r>
              <a:rPr lang="sl-SI" sz="1000" dirty="0"/>
              <a:t>V vseh tržnih komunikacijah, oblikovanju turističnih storitevnih proizvodov na vseh ravneh in aktivnostih pospeševanja prodaje, na prioritetnih trgih in segmentih turistov, poudarjati naslednje elemente turistične ponudbe destinacije Ptuj</a:t>
            </a:r>
          </a:p>
          <a:p>
            <a:pPr lvl="3">
              <a:buClr>
                <a:srgbClr val="C00000"/>
              </a:buClr>
            </a:pPr>
            <a:r>
              <a:rPr lang="sl-SI" sz="1000" b="1" dirty="0"/>
              <a:t>Avtentičnost in butičnost (majhnost in prisrčnost) destinacije Ptuj </a:t>
            </a:r>
            <a:r>
              <a:rPr lang="sl-SI" sz="1000" dirty="0"/>
              <a:t>in s tem posredno komunicirati ne-masovnost in individualnost pri obravnavi gostov in doživetjih destinacije</a:t>
            </a:r>
          </a:p>
          <a:p>
            <a:pPr lvl="3">
              <a:buClr>
                <a:srgbClr val="C00000"/>
              </a:buClr>
            </a:pPr>
            <a:r>
              <a:rPr lang="sl-SI" sz="1000" b="1" dirty="0"/>
              <a:t>Naravno okolje destinacije </a:t>
            </a:r>
            <a:r>
              <a:rPr lang="sl-SI" sz="1000" dirty="0"/>
              <a:t>in številne možnosti za gibanje v naravi (kolesarstvo, pohodništvo, sprehodi, ipd.) – vključevati neposredno okolje mesta Ptuj, Haloze, Osrednje slovenske Gorice, Jeruzalemsko-Ormoške Gorice</a:t>
            </a:r>
          </a:p>
          <a:p>
            <a:pPr lvl="3">
              <a:buClr>
                <a:srgbClr val="C00000"/>
              </a:buClr>
            </a:pPr>
            <a:r>
              <a:rPr lang="sl-SI" sz="1000" b="1" dirty="0"/>
              <a:t>Kultiviranost okolja, osveščenost prebivalcev v skrbi za zdravje, </a:t>
            </a:r>
            <a:r>
              <a:rPr lang="sl-SI" sz="1000" dirty="0"/>
              <a:t>na primeren in posreden način komunicirati, da je Ptuj varno in zdravo okolje</a:t>
            </a:r>
          </a:p>
          <a:p>
            <a:pPr lvl="3">
              <a:buClr>
                <a:srgbClr val="C00000"/>
              </a:buClr>
            </a:pPr>
            <a:r>
              <a:rPr lang="sl-SI" sz="1000" b="1" dirty="0"/>
              <a:t>Ključne privlačnosti in razlikovalne elemente destinacije Ptuj </a:t>
            </a:r>
            <a:r>
              <a:rPr lang="sl-SI" sz="1000" dirty="0"/>
              <a:t>(zaradi jasnih elementov razlikovanja vsled ostre tekme za vsakega gosta med številnimi destinacijami), kot so „Naj“ elementi mesta, „naj“ zgodovinska dejstva o mestu, Muzejske zbirke, Ptujski grad in zgodovinsko mestno jedro, Vinska kultura in njeni elementi v mestu in Okolici, Zdraviliška ponudba Term Ptuj, posebna kulinarična ponudba.</a:t>
            </a:r>
          </a:p>
          <a:p>
            <a:pPr lvl="2">
              <a:buClr>
                <a:srgbClr val="C00000"/>
              </a:buClr>
            </a:pPr>
            <a:r>
              <a:rPr lang="sl-SI" sz="1000" dirty="0"/>
              <a:t>Ponujati predvsem naslednje celostne turistične proizvode (in njihove medsebojne kombinacije) po prioriteti:</a:t>
            </a:r>
          </a:p>
          <a:p>
            <a:pPr marL="1152144" lvl="3" indent="-228600">
              <a:buClr>
                <a:srgbClr val="C00000"/>
              </a:buClr>
              <a:buFont typeface="+mj-lt"/>
              <a:buAutoNum type="arabicPeriod"/>
            </a:pPr>
            <a:r>
              <a:rPr lang="sl-SI" sz="1000" b="1" dirty="0"/>
              <a:t>Raziskovanje zgodovine </a:t>
            </a:r>
          </a:p>
          <a:p>
            <a:pPr marL="1152144" lvl="3" indent="-228600">
              <a:buClr>
                <a:srgbClr val="C00000"/>
              </a:buClr>
              <a:buFont typeface="+mj-lt"/>
              <a:buAutoNum type="arabicPeriod"/>
            </a:pPr>
            <a:r>
              <a:rPr lang="sl-SI" sz="1000" b="1" dirty="0"/>
              <a:t>Rekreacija in šport v naravi</a:t>
            </a:r>
          </a:p>
          <a:p>
            <a:pPr marL="1152144" lvl="3" indent="-228600">
              <a:buClr>
                <a:srgbClr val="C00000"/>
              </a:buClr>
              <a:buFont typeface="+mj-lt"/>
              <a:buAutoNum type="arabicPeriod"/>
            </a:pPr>
            <a:r>
              <a:rPr lang="sl-SI" sz="1000" b="1" dirty="0"/>
              <a:t>Zdravje in dobro počutje</a:t>
            </a:r>
          </a:p>
          <a:p>
            <a:pPr marL="1152144" lvl="3" indent="-228600">
              <a:buClr>
                <a:srgbClr val="C00000"/>
              </a:buClr>
              <a:buFont typeface="+mj-lt"/>
              <a:buAutoNum type="arabicPeriod"/>
            </a:pPr>
            <a:r>
              <a:rPr lang="sl-SI" sz="1000" b="1" dirty="0"/>
              <a:t>Kulinarika in Vino</a:t>
            </a:r>
          </a:p>
          <a:p>
            <a:pPr lvl="2">
              <a:buClr>
                <a:srgbClr val="C00000"/>
              </a:buClr>
            </a:pPr>
            <a:r>
              <a:rPr lang="sl-SI" sz="1000" dirty="0"/>
              <a:t>Pri vseh ponudnikih turističnih storitev v turistični destinaciji Ptuj podpirati, spodbujati in koordinirati zagotavljanje varnostnih standardov za turizem in gostinstvo v skladu s priporočili NIJZ.</a:t>
            </a:r>
          </a:p>
          <a:p>
            <a:pPr lvl="2">
              <a:buClr>
                <a:srgbClr val="C00000"/>
              </a:buClr>
            </a:pPr>
            <a:r>
              <a:rPr lang="sl-SI" sz="1000" dirty="0"/>
              <a:t>Postopno, od začetka 2021 naprej  pripravljati tudi aktivnosti za intenziviranje srednje oddaljenih in zelo oddaljenih/letalskih trgov, z ustreznimi koncepti in izhodišči in ugotovitvami iz analize stanja. </a:t>
            </a:r>
          </a:p>
          <a:p>
            <a:pPr marL="658368" lvl="2" indent="0">
              <a:buClr>
                <a:srgbClr val="C00000"/>
              </a:buClr>
              <a:buNone/>
            </a:pPr>
            <a:endParaRPr lang="sl-SI" sz="1000" dirty="0"/>
          </a:p>
          <a:p>
            <a:pPr lvl="2">
              <a:buClr>
                <a:srgbClr val="C00000"/>
              </a:buClr>
            </a:pPr>
            <a:endParaRPr lang="sl-SI" sz="1000" b="1" dirty="0"/>
          </a:p>
        </p:txBody>
      </p:sp>
      <p:pic>
        <p:nvPicPr>
          <p:cNvPr id="4"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44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Predlog razvojnih smernic 2</a:t>
            </a:r>
            <a:endParaRPr lang="en-US" sz="3100" dirty="0"/>
          </a:p>
        </p:txBody>
      </p:sp>
      <p:sp>
        <p:nvSpPr>
          <p:cNvPr id="3" name="Content Placeholder 2"/>
          <p:cNvSpPr>
            <a:spLocks noGrp="1"/>
          </p:cNvSpPr>
          <p:nvPr>
            <p:ph idx="1"/>
          </p:nvPr>
        </p:nvSpPr>
        <p:spPr>
          <a:xfrm>
            <a:off x="1043608" y="915566"/>
            <a:ext cx="7920880" cy="3888432"/>
          </a:xfrm>
        </p:spPr>
        <p:txBody>
          <a:bodyPr>
            <a:noAutofit/>
          </a:bodyPr>
          <a:lstStyle/>
          <a:p>
            <a:pPr marL="266700" lvl="1" indent="-174625">
              <a:buClr>
                <a:srgbClr val="C00000"/>
              </a:buClr>
            </a:pPr>
            <a:r>
              <a:rPr lang="sl-SI" sz="1400" b="1" dirty="0"/>
              <a:t>Razvojne usmeritve v primeru uresničitve scenarija 2: </a:t>
            </a:r>
          </a:p>
          <a:p>
            <a:pPr marL="449263" lvl="2" indent="-182563">
              <a:buClr>
                <a:srgbClr val="C00000"/>
              </a:buClr>
            </a:pPr>
            <a:r>
              <a:rPr lang="sl-SI" sz="950" dirty="0"/>
              <a:t>V primeru uresničitve scenarija 2 obstaja velika verjetnost, da bo velik del ponudnikov nastanitvenih turistićnih kapacitet in delno tudi kulinarične ponudbe in rekreacijskih storitev, predvsem po 31.12,2020 (ko prenehajo veljati turistični voucherji za slovenske goste) prisiljeno zapreti svoje kapacitete, bodisi zaradi ponovne uvedbe omejitev dejavnosti zaradi epidemioloških razlogov bodisi zaradi zaprtja mednarodnih trgov in ekonomskih razlogov prenizke zasedenosti kapacitet ali finančne nesposobnosti za nadaljevanje dejavnosti. Mestne turistične destinacije, kot je Ptuj z izjemo zdraviliške ponudbe Term Ptuj, bodo v tem primeru najbolj prizadete.</a:t>
            </a:r>
          </a:p>
          <a:p>
            <a:pPr marL="449263" lvl="2" indent="-182563">
              <a:buClr>
                <a:srgbClr val="C00000"/>
              </a:buClr>
            </a:pPr>
            <a:r>
              <a:rPr lang="sl-SI" sz="950" dirty="0"/>
              <a:t>V tem primeru se bo potrebno pripraviti za zagotovitev preživetja prizadetih turističnih ponudnikov  v sodelovanju z MO Ptuj in pristojnimi državnimi organi RS (likvidnostni ukrepi, subvencije, stroški zaposlenih, idr.), ker trženjske aktivnosti ne bodo zadoščale za preživetje dejavnosti.</a:t>
            </a:r>
          </a:p>
          <a:p>
            <a:pPr marL="449263" lvl="2" indent="-182563">
              <a:buClr>
                <a:srgbClr val="C00000"/>
              </a:buClr>
            </a:pPr>
            <a:r>
              <a:rPr lang="sl-SI" sz="950" dirty="0"/>
              <a:t>Usmeritev skoraj izključno na domači - slovenski trg z dodatnimi omejenimi in zelo fokusiranimi aktivnostmi trženja na bližnjih klasičnih tujih trgih, predvsem Avstrije, južne Nemčije, Hrvaške in izbranih državah vzhodne Evrope.</a:t>
            </a:r>
          </a:p>
          <a:p>
            <a:pPr marL="449263" lvl="2" indent="-182563">
              <a:buClr>
                <a:srgbClr val="C00000"/>
              </a:buClr>
            </a:pPr>
            <a:r>
              <a:rPr lang="sl-SI" sz="950" b="1" dirty="0"/>
              <a:t>Še v večji meri nujna priprava privlačnih in učinkovitih, v prodajo usmerjenih, aktivnosti oblikovanja paketov in programov celovitih turističnih doživetij Ptuja z okolico, za upravičence turističnih bonov (voucherjev) oz. domače goste – poletje/jesen</a:t>
            </a:r>
          </a:p>
          <a:p>
            <a:pPr marL="449263" lvl="2" indent="-182563">
              <a:buClr>
                <a:srgbClr val="C00000"/>
              </a:buClr>
            </a:pPr>
            <a:r>
              <a:rPr lang="sl-SI" sz="950" dirty="0"/>
              <a:t>Segmenti gostov, ki se naslavljajo kratkoročno (2020-2021) na navedenih prioritetnih trgih so predvsem pari srednje in starejše generacije, mlajši bolj razgledani in drzni pari z željo po raziskovanju še nedokritih destinacij, rekreativci, zelo majhne skupine prijateljev, sodelavcev in druge manjše zaključene skupine z motivi za potovanje povezanimi z danostmi destinacije Ptuj, idr. </a:t>
            </a:r>
          </a:p>
          <a:p>
            <a:pPr marL="449263" lvl="2" indent="-182563">
              <a:buClr>
                <a:srgbClr val="C00000"/>
              </a:buClr>
            </a:pPr>
            <a:r>
              <a:rPr lang="sl-SI" sz="950" dirty="0"/>
              <a:t>Posebno pozornost, z ustrezno dinamiko </a:t>
            </a:r>
            <a:r>
              <a:rPr lang="sl-SI" sz="950" u="sng" dirty="0"/>
              <a:t>glede na sproščanje mednarodnih potovanj</a:t>
            </a:r>
            <a:r>
              <a:rPr lang="sl-SI" sz="950" dirty="0"/>
              <a:t>, nameniti tranzitnim gostom in prioritetno izvajati vse potrebno za njihovo učinkovito usmerjanje in vodenje do turističnih ponudnikov in privlačnosti destinacije, v skladu z izhodišči in ugotovitvami iz analize stanja</a:t>
            </a:r>
          </a:p>
          <a:p>
            <a:pPr marL="449263" lvl="2" indent="-182563">
              <a:buClr>
                <a:srgbClr val="C00000"/>
              </a:buClr>
            </a:pPr>
            <a:r>
              <a:rPr lang="sl-SI" sz="950" dirty="0"/>
              <a:t>Trženje na prej navedenih trgih preko ustaljenih partnerstev in posrednikov ter medijev, pri katerih je lažje vzpostaviti zaupanje in konkretne pozitivne reakcije in prodajni učinek</a:t>
            </a:r>
          </a:p>
          <a:p>
            <a:pPr marL="449263" lvl="2" indent="-182563">
              <a:buClr>
                <a:srgbClr val="C00000"/>
              </a:buClr>
            </a:pPr>
            <a:r>
              <a:rPr lang="sl-SI" sz="950" dirty="0"/>
              <a:t>Maksimiranje aktivnosti trženja B2C na navedenih prioritetnih trgih preko digitalnih aplikacij in platform</a:t>
            </a:r>
          </a:p>
          <a:p>
            <a:pPr marL="449263" lvl="2" indent="-182563">
              <a:buClr>
                <a:srgbClr val="C00000"/>
              </a:buClr>
            </a:pPr>
            <a:r>
              <a:rPr lang="sl-SI" sz="950" dirty="0"/>
              <a:t>Še večja stopnja tesnih partnerstev med Javnim zavodom za Turizem Ptuj, v tem primeru tudi MO Ptuj  in konkretnimi ponudniki turističnih storitev na Ptuju pri oblikovanju in izvedbi trženjskih programov in programov preživetja, s ciljem doseganja realnega učinka na doseganje turističnega prometa in ohranitev turističnih ponudnikov – še bolj izpostavljeno partnerstvo pri pospeševanju paketov za turistične bone za slovenski trg: posebej in razdelano za sezono poletje in sezono jesen</a:t>
            </a:r>
          </a:p>
        </p:txBody>
      </p:sp>
      <p:pic>
        <p:nvPicPr>
          <p:cNvPr id="4"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561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857250"/>
          </a:xfrm>
        </p:spPr>
        <p:txBody>
          <a:bodyPr>
            <a:normAutofit/>
          </a:bodyPr>
          <a:lstStyle/>
          <a:p>
            <a:r>
              <a:rPr lang="sl-SI" sz="3100" dirty="0"/>
              <a:t>Predlog razvojnih smernic</a:t>
            </a:r>
            <a:endParaRPr lang="en-US" sz="3100" dirty="0"/>
          </a:p>
        </p:txBody>
      </p:sp>
      <p:sp>
        <p:nvSpPr>
          <p:cNvPr id="3" name="Content Placeholder 2"/>
          <p:cNvSpPr>
            <a:spLocks noGrp="1"/>
          </p:cNvSpPr>
          <p:nvPr>
            <p:ph idx="1"/>
          </p:nvPr>
        </p:nvSpPr>
        <p:spPr>
          <a:xfrm>
            <a:off x="1043608" y="987574"/>
            <a:ext cx="7776864" cy="3888432"/>
          </a:xfrm>
        </p:spPr>
        <p:txBody>
          <a:bodyPr>
            <a:noAutofit/>
          </a:bodyPr>
          <a:lstStyle/>
          <a:p>
            <a:pPr lvl="1">
              <a:buClr>
                <a:srgbClr val="C00000"/>
              </a:buClr>
            </a:pPr>
            <a:r>
              <a:rPr lang="sl-SI" sz="1400" dirty="0"/>
              <a:t>Razvojne usmeritve v primeru uresničitve scenarija 2 </a:t>
            </a:r>
            <a:r>
              <a:rPr lang="sl-SI" sz="1400" i="1" dirty="0"/>
              <a:t>(nadaljevanje) </a:t>
            </a:r>
          </a:p>
          <a:p>
            <a:pPr lvl="2">
              <a:buClr>
                <a:srgbClr val="C00000"/>
              </a:buClr>
            </a:pPr>
            <a:r>
              <a:rPr lang="sl-SI" sz="1000" dirty="0"/>
              <a:t>V vseh tržnih komunikacijah, oblikovanju turističnih storitevnih proizvodov na vseh ravneh in aktivnostih pospeševanja prodaje, na prioritetnih trgih in segmentih turistov, poudarjati naslednje elemente turistične ponudbe destinacije Ptuj:</a:t>
            </a:r>
          </a:p>
          <a:p>
            <a:pPr lvl="3">
              <a:buClr>
                <a:srgbClr val="C00000"/>
              </a:buClr>
            </a:pPr>
            <a:r>
              <a:rPr lang="sl-SI" sz="1000" b="1" dirty="0"/>
              <a:t>Naravno okolje destinacije </a:t>
            </a:r>
            <a:r>
              <a:rPr lang="sl-SI" sz="1000" dirty="0"/>
              <a:t>in številne možnosti za gibanje v naravi (kolesarstvo, pohodništvo, sprehodi, ipd.) – vključevati neposredno okolje mesta Ptuj, Haloze, Osrednje slovenske Gorice, Jeruzalemsko-Ormoške Gorice</a:t>
            </a:r>
          </a:p>
          <a:p>
            <a:pPr lvl="3">
              <a:buClr>
                <a:srgbClr val="C00000"/>
              </a:buClr>
            </a:pPr>
            <a:r>
              <a:rPr lang="sl-SI" sz="1000" b="1" dirty="0"/>
              <a:t>Kultiviranost okolja, osveščenost prebivalcev v skrbi za zdravje, </a:t>
            </a:r>
            <a:r>
              <a:rPr lang="sl-SI" sz="1000" dirty="0"/>
              <a:t>na primeren in posreden način komunicirati, da je Ptuj varno in zdravo okolje</a:t>
            </a:r>
          </a:p>
          <a:p>
            <a:pPr lvl="3">
              <a:buClr>
                <a:srgbClr val="C00000"/>
              </a:buClr>
            </a:pPr>
            <a:r>
              <a:rPr lang="sl-SI" sz="1000" b="1" dirty="0"/>
              <a:t>Avtentičnost in </a:t>
            </a:r>
            <a:r>
              <a:rPr lang="sl-SI" sz="1000" b="1" u="sng" dirty="0"/>
              <a:t>butičnost</a:t>
            </a:r>
            <a:r>
              <a:rPr lang="sl-SI" sz="1000" b="1" dirty="0"/>
              <a:t> (majhnost in prisrčnost) destinacije Ptuj </a:t>
            </a:r>
            <a:r>
              <a:rPr lang="sl-SI" sz="1000" dirty="0"/>
              <a:t>in s tem posredno komunicirati ne-masovnost in individualnost pri obravnavi gostov in doživetjih destinacije</a:t>
            </a:r>
          </a:p>
          <a:p>
            <a:pPr lvl="3">
              <a:buClr>
                <a:srgbClr val="C00000"/>
              </a:buClr>
            </a:pPr>
            <a:r>
              <a:rPr lang="sl-SI" sz="1000" b="1" dirty="0"/>
              <a:t>Ključne privlačnosti in razlikovalne elemente destinacije Ptuj </a:t>
            </a:r>
            <a:r>
              <a:rPr lang="sl-SI" sz="1000" dirty="0"/>
              <a:t>(zaradi jasnih elementov razlikovanja vsled ostre tekme za vsakega gosta med številnimi destinacijami), kot so „Naj“ elementi mesta, „naj“ zgodovinska dejstva o mestu, Muzejske zbirke, Ptujski grad in zgodovinsko mestno jedro, Vinska kultura in njeni elementi v mestu in Okolici, Zdraviliška ponudba Term Ptuj, posebna kulinarična ponudba.</a:t>
            </a:r>
          </a:p>
          <a:p>
            <a:pPr lvl="2">
              <a:buClr>
                <a:srgbClr val="C00000"/>
              </a:buClr>
            </a:pPr>
            <a:r>
              <a:rPr lang="sl-SI" sz="1000" dirty="0"/>
              <a:t>Ponujati predsvem naslednje celostne turistične proizvode (in njihove medsebojne kombinacije):</a:t>
            </a:r>
          </a:p>
          <a:p>
            <a:pPr marL="1152144" lvl="3" indent="-228600">
              <a:buClr>
                <a:srgbClr val="C00000"/>
              </a:buClr>
              <a:buFont typeface="+mj-lt"/>
              <a:buAutoNum type="arabicPeriod"/>
            </a:pPr>
            <a:r>
              <a:rPr lang="sl-SI" sz="1000" b="1" dirty="0"/>
              <a:t>Rekreacija in šport v naravi</a:t>
            </a:r>
          </a:p>
          <a:p>
            <a:pPr marL="1152144" lvl="3" indent="-228600">
              <a:buClr>
                <a:srgbClr val="C00000"/>
              </a:buClr>
              <a:buFont typeface="+mj-lt"/>
              <a:buAutoNum type="arabicPeriod"/>
            </a:pPr>
            <a:r>
              <a:rPr lang="sl-SI" sz="1000" b="1" dirty="0"/>
              <a:t>Zdravje in dobro počutje</a:t>
            </a:r>
          </a:p>
          <a:p>
            <a:pPr marL="1152144" lvl="3" indent="-228600">
              <a:buClr>
                <a:srgbClr val="C00000"/>
              </a:buClr>
              <a:buFont typeface="+mj-lt"/>
              <a:buAutoNum type="arabicPeriod"/>
            </a:pPr>
            <a:r>
              <a:rPr lang="sl-SI" sz="1000" b="1" dirty="0"/>
              <a:t>Raziskovanje zgodovine </a:t>
            </a:r>
          </a:p>
          <a:p>
            <a:pPr marL="1152144" lvl="3" indent="-228600">
              <a:buClr>
                <a:srgbClr val="C00000"/>
              </a:buClr>
              <a:buFont typeface="+mj-lt"/>
              <a:buAutoNum type="arabicPeriod"/>
            </a:pPr>
            <a:r>
              <a:rPr lang="sl-SI" sz="1000" b="1" dirty="0"/>
              <a:t>Kulinarika in Vino</a:t>
            </a:r>
          </a:p>
          <a:p>
            <a:pPr lvl="2">
              <a:buClr>
                <a:srgbClr val="C00000"/>
              </a:buClr>
            </a:pPr>
            <a:r>
              <a:rPr lang="sl-SI" sz="1000" dirty="0"/>
              <a:t>Pri vseh ponudnikih turističnih storitev v turistični destinaciji Ptuj obvezno in v celoti podpirati, spodbujati in koordinirati zagotavljanje varnostnih standardov za turizem in gostinstvo v skladu z navodili in priporočili NIJZ.</a:t>
            </a:r>
          </a:p>
          <a:p>
            <a:pPr lvl="2">
              <a:buClr>
                <a:srgbClr val="C00000"/>
              </a:buClr>
            </a:pPr>
            <a:r>
              <a:rPr lang="sl-SI" sz="1000" dirty="0"/>
              <a:t>Postopno, od začetka 2021 naprej  pripravljati tudi aktivnosti za dostop do srednje oddaljenih in zelo oddaljenih/letalskih mednarodnih trgov, z ustreznimi koncepti, proizvodi in izhodišči ter ugotovitvami iz analize stanja. </a:t>
            </a:r>
          </a:p>
          <a:p>
            <a:pPr marL="658368" lvl="2" indent="0">
              <a:buClr>
                <a:srgbClr val="C00000"/>
              </a:buClr>
              <a:buNone/>
            </a:pPr>
            <a:endParaRPr lang="sl-SI" sz="1000" dirty="0"/>
          </a:p>
          <a:p>
            <a:pPr lvl="2">
              <a:buClr>
                <a:srgbClr val="C00000"/>
              </a:buClr>
            </a:pPr>
            <a:endParaRPr lang="sl-SI" sz="1000" b="1" dirty="0"/>
          </a:p>
        </p:txBody>
      </p:sp>
      <p:pic>
        <p:nvPicPr>
          <p:cNvPr id="4"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133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379"/>
            <a:ext cx="7498080" cy="639171"/>
          </a:xfrm>
        </p:spPr>
        <p:txBody>
          <a:bodyPr>
            <a:normAutofit/>
          </a:bodyPr>
          <a:lstStyle/>
          <a:p>
            <a:r>
              <a:rPr lang="sl-SI" sz="3100" dirty="0"/>
              <a:t>Predlog izvedbenih ukrepov </a:t>
            </a:r>
            <a:endParaRPr lang="en-US" sz="3100" dirty="0"/>
          </a:p>
        </p:txBody>
      </p:sp>
      <p:sp>
        <p:nvSpPr>
          <p:cNvPr id="3" name="Content Placeholder 2"/>
          <p:cNvSpPr>
            <a:spLocks noGrp="1"/>
          </p:cNvSpPr>
          <p:nvPr>
            <p:ph idx="1"/>
          </p:nvPr>
        </p:nvSpPr>
        <p:spPr>
          <a:xfrm>
            <a:off x="1187624" y="771550"/>
            <a:ext cx="7498080" cy="432048"/>
          </a:xfrm>
        </p:spPr>
        <p:txBody>
          <a:bodyPr>
            <a:noAutofit/>
          </a:bodyPr>
          <a:lstStyle/>
          <a:p>
            <a:pPr marL="82296" indent="0">
              <a:buClr>
                <a:srgbClr val="C00000"/>
              </a:buClr>
              <a:buNone/>
            </a:pPr>
            <a:r>
              <a:rPr lang="sl-SI" sz="1100" dirty="0"/>
              <a:t>Zavod za turizem Ptuj, glede na ugotovitve iz analize stanja in možne scenarije poteka turističnega prometa v destinaciji Ptuj v obdobju 2020-2021, predlaga izvedbo naslednjih ukrepov po posameznih področjih dejavnosti in prioritetah, pri katerih se vzpostavi tesno sodelovanje z nosilci turistične ponudbe</a:t>
            </a:r>
          </a:p>
        </p:txBody>
      </p:sp>
      <p:sp>
        <p:nvSpPr>
          <p:cNvPr id="4" name="Content Placeholder 2"/>
          <p:cNvSpPr txBox="1">
            <a:spLocks/>
          </p:cNvSpPr>
          <p:nvPr/>
        </p:nvSpPr>
        <p:spPr>
          <a:xfrm>
            <a:off x="1259632" y="1345724"/>
            <a:ext cx="1800200" cy="330166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Clr>
                <a:srgbClr val="C00000"/>
              </a:buClr>
              <a:buNone/>
            </a:pPr>
            <a:r>
              <a:rPr lang="sl-SI" sz="900" b="1" dirty="0"/>
              <a:t>Tržno komuniciranje in odnosi z javnostjo:</a:t>
            </a:r>
          </a:p>
          <a:p>
            <a:pPr marL="228600" indent="-228600">
              <a:buClr>
                <a:srgbClr val="C00000"/>
              </a:buClr>
              <a:buFont typeface="+mj-lt"/>
              <a:buAutoNum type="arabicPeriod"/>
              <a:tabLst>
                <a:tab pos="182563" algn="l"/>
              </a:tabLst>
            </a:pPr>
            <a:r>
              <a:rPr lang="sl-SI" sz="900" dirty="0"/>
              <a:t>Vsaj 1 do 2 uredniški objavi ali bloga mesečno v specializiranih digitalnih medijih na prioritetnih trgih na relevantne teme za destinacijo (</a:t>
            </a:r>
            <a:r>
              <a:rPr lang="sl-SI" sz="900" i="1" dirty="0"/>
              <a:t>usmeritve</a:t>
            </a:r>
            <a:r>
              <a:rPr lang="sl-SI" sz="900" dirty="0"/>
              <a:t>)</a:t>
            </a:r>
          </a:p>
          <a:p>
            <a:pPr marL="228600" indent="-228600">
              <a:buClr>
                <a:srgbClr val="C00000"/>
              </a:buClr>
              <a:buFont typeface="+mj-lt"/>
              <a:buAutoNum type="arabicPeriod"/>
              <a:tabLst>
                <a:tab pos="182563" algn="l"/>
              </a:tabLst>
            </a:pPr>
            <a:r>
              <a:rPr lang="sl-SI" sz="900" dirty="0"/>
              <a:t>Lansiranje posebne kreativne kampanje o destinaciji Ptuj na socialnih omrežjih in v digitalnih medijih (vsak teden nova tema/vsebina)</a:t>
            </a:r>
          </a:p>
          <a:p>
            <a:pPr marL="228600" indent="-228600">
              <a:buClr>
                <a:srgbClr val="C00000"/>
              </a:buClr>
              <a:buFont typeface="+mj-lt"/>
              <a:buAutoNum type="arabicPeriod"/>
              <a:tabLst>
                <a:tab pos="182563" algn="l"/>
              </a:tabLst>
            </a:pPr>
            <a:r>
              <a:rPr lang="sl-SI" sz="900" dirty="0"/>
              <a:t>Podpora tržnim komunikacijam turističnih ponudnikov (sofinanciranje skupnih medijskih nastopov)</a:t>
            </a:r>
          </a:p>
          <a:p>
            <a:pPr marL="228600" indent="-228600">
              <a:buClr>
                <a:srgbClr val="C00000"/>
              </a:buClr>
              <a:buFont typeface="+mj-lt"/>
              <a:buAutoNum type="arabicPeriod"/>
              <a:tabLst>
                <a:tab pos="182563" algn="l"/>
              </a:tabLst>
            </a:pPr>
            <a:r>
              <a:rPr lang="sl-SI" sz="900" dirty="0"/>
              <a:t>Sodelovanje v kampanjah STO in produtknih združenj.</a:t>
            </a:r>
          </a:p>
        </p:txBody>
      </p:sp>
      <p:sp>
        <p:nvSpPr>
          <p:cNvPr id="9" name="Content Placeholder 2"/>
          <p:cNvSpPr txBox="1">
            <a:spLocks/>
          </p:cNvSpPr>
          <p:nvPr/>
        </p:nvSpPr>
        <p:spPr>
          <a:xfrm>
            <a:off x="2913916" y="1347614"/>
            <a:ext cx="2304256" cy="323686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Clr>
                <a:srgbClr val="C00000"/>
              </a:buClr>
              <a:buNone/>
            </a:pPr>
            <a:r>
              <a:rPr lang="sl-SI" sz="900" b="1" dirty="0"/>
              <a:t>Pospeševanje prodaje:</a:t>
            </a:r>
          </a:p>
          <a:p>
            <a:pPr marL="228600" indent="-228600">
              <a:buClr>
                <a:srgbClr val="C00000"/>
              </a:buClr>
              <a:buFont typeface="+mj-lt"/>
              <a:buAutoNum type="arabicPeriod"/>
              <a:tabLst>
                <a:tab pos="182563" algn="l"/>
              </a:tabLst>
            </a:pPr>
            <a:r>
              <a:rPr lang="sl-SI" sz="900" dirty="0"/>
              <a:t>Program pospeševanja prodaje za turistične bone v destinaciji (posebne nagrade, popusti in dodatne ugodnosti za bivanje v destinaciji – plaćilo vstopnic za muzej iz promociojskih sredstev, popusti za vstop na bazene Terme Ptuj, kozarec vina ob večerji, ipd.)</a:t>
            </a:r>
          </a:p>
          <a:p>
            <a:pPr marL="228600" indent="-228600">
              <a:buClr>
                <a:srgbClr val="C00000"/>
              </a:buClr>
              <a:buFont typeface="+mj-lt"/>
              <a:buAutoNum type="arabicPeriod"/>
              <a:tabLst>
                <a:tab pos="182563" algn="l"/>
              </a:tabLst>
            </a:pPr>
            <a:r>
              <a:rPr lang="sl-SI" sz="900" dirty="0"/>
              <a:t>Vzpostavitev destinacijske online rezervacijske platforme za turistične ponudnike povezane z rezervacijskimi obrazci/ aplikacijami  posameznih ponudnikov in navzgor do STO in drugih koristnih usmerjevalnih povezav.</a:t>
            </a:r>
          </a:p>
          <a:p>
            <a:pPr marL="228600" indent="-228600">
              <a:buClr>
                <a:srgbClr val="C00000"/>
              </a:buClr>
              <a:buFont typeface="+mj-lt"/>
              <a:buAutoNum type="arabicPeriod"/>
              <a:tabLst>
                <a:tab pos="182563" algn="l"/>
              </a:tabLst>
            </a:pPr>
            <a:r>
              <a:rPr lang="sl-SI" sz="900" dirty="0"/>
              <a:t>Organizacija kreativnih online digitalnih srečanj (Ms Teams, Zoom, Skype, ipd.) med ptujskimi ponudniki in turističnimi agenti/posredniki.</a:t>
            </a:r>
          </a:p>
          <a:p>
            <a:pPr marL="228600" indent="-228600">
              <a:buClr>
                <a:srgbClr val="C00000"/>
              </a:buClr>
              <a:buFont typeface="+mj-lt"/>
              <a:buAutoNum type="arabicPeriod"/>
              <a:tabLst>
                <a:tab pos="182563" algn="l"/>
              </a:tabLst>
            </a:pPr>
            <a:r>
              <a:rPr lang="sl-SI" sz="900" dirty="0"/>
              <a:t>Skupni nastopi destinacije s ponudniki turističnih storitev v prodajnih kampanjah / zasnovati prodajne kampanje ptujskih butičnih doživetij</a:t>
            </a:r>
          </a:p>
          <a:p>
            <a:pPr marL="228600" indent="-228600">
              <a:buClr>
                <a:srgbClr val="C00000"/>
              </a:buClr>
              <a:buFont typeface="+mj-lt"/>
              <a:buAutoNum type="arabicPeriod"/>
              <a:tabLst>
                <a:tab pos="182563" algn="l"/>
              </a:tabLst>
            </a:pPr>
            <a:endParaRPr lang="sl-SI" sz="900" dirty="0"/>
          </a:p>
          <a:p>
            <a:pPr marL="228600" indent="-228600">
              <a:buClr>
                <a:srgbClr val="C00000"/>
              </a:buClr>
              <a:buFont typeface="+mj-lt"/>
              <a:buAutoNum type="arabicPeriod"/>
              <a:tabLst>
                <a:tab pos="182563" algn="l"/>
              </a:tabLst>
            </a:pPr>
            <a:endParaRPr lang="sl-SI" sz="900" dirty="0"/>
          </a:p>
          <a:p>
            <a:pPr marL="228600" indent="-228600">
              <a:buClr>
                <a:srgbClr val="C00000"/>
              </a:buClr>
              <a:buFont typeface="+mj-lt"/>
              <a:buAutoNum type="arabicPeriod"/>
              <a:tabLst>
                <a:tab pos="182563" algn="l"/>
              </a:tabLst>
            </a:pPr>
            <a:endParaRPr lang="sl-SI" sz="900" dirty="0"/>
          </a:p>
        </p:txBody>
      </p:sp>
      <p:sp>
        <p:nvSpPr>
          <p:cNvPr id="10" name="Content Placeholder 2"/>
          <p:cNvSpPr txBox="1">
            <a:spLocks/>
          </p:cNvSpPr>
          <p:nvPr/>
        </p:nvSpPr>
        <p:spPr>
          <a:xfrm>
            <a:off x="5185772" y="1347614"/>
            <a:ext cx="1944216" cy="330166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Clr>
                <a:srgbClr val="C00000"/>
              </a:buClr>
              <a:buNone/>
            </a:pPr>
            <a:r>
              <a:rPr lang="sl-SI" sz="900" b="1" dirty="0"/>
              <a:t>Informiranje in usmerjanje turistov:</a:t>
            </a:r>
          </a:p>
          <a:p>
            <a:pPr marL="228600" indent="-228600">
              <a:buClr>
                <a:srgbClr val="C00000"/>
              </a:buClr>
              <a:buFont typeface="+mj-lt"/>
              <a:buAutoNum type="arabicPeriod"/>
              <a:tabLst>
                <a:tab pos="182563" algn="l"/>
              </a:tabLst>
            </a:pPr>
            <a:r>
              <a:rPr lang="sl-SI" sz="900" dirty="0"/>
              <a:t>Oblikovanje in lansiranje digitalne aplikacije za usmerjanje in vodenje turistov do turističnih ponudnikov in privlačnosti destinacije (namenjeno predvsem usmerjanju tranzitnih potnikov)</a:t>
            </a:r>
          </a:p>
          <a:p>
            <a:pPr marL="228600" indent="-228600">
              <a:buClr>
                <a:srgbClr val="C00000"/>
              </a:buClr>
              <a:buFont typeface="+mj-lt"/>
              <a:buAutoNum type="arabicPeriod"/>
              <a:tabLst>
                <a:tab pos="182563" algn="l"/>
              </a:tabLst>
            </a:pPr>
            <a:r>
              <a:rPr lang="sl-SI" sz="900" dirty="0"/>
              <a:t>Postavitev fizičnega usmerjevalno označevalnega sistema (kombiniranega z digitalnimi aplikacijami) za vodenje turistov od AC do ponudnikvo in privlačnosti destinacije.</a:t>
            </a:r>
          </a:p>
          <a:p>
            <a:pPr marL="228600" indent="-228600">
              <a:buClr>
                <a:srgbClr val="C00000"/>
              </a:buClr>
              <a:buFont typeface="+mj-lt"/>
              <a:buAutoNum type="arabicPeriod"/>
              <a:tabLst>
                <a:tab pos="182563" algn="l"/>
              </a:tabLst>
            </a:pPr>
            <a:r>
              <a:rPr lang="sl-SI" sz="900" dirty="0"/>
              <a:t>Usposobitev TIC za dajanje relevantnih aktualnioh informacij in usmerjanje gostov ter posredovanje varnostnioh navodil za turiste in ponudnike.</a:t>
            </a:r>
          </a:p>
          <a:p>
            <a:pPr marL="228600" indent="-228600">
              <a:buClr>
                <a:srgbClr val="C00000"/>
              </a:buClr>
              <a:buFont typeface="+mj-lt"/>
              <a:buAutoNum type="arabicPeriod"/>
              <a:tabLst>
                <a:tab pos="182563" algn="l"/>
              </a:tabLst>
            </a:pPr>
            <a:endParaRPr lang="sl-SI" sz="900" dirty="0"/>
          </a:p>
        </p:txBody>
      </p:sp>
      <p:sp>
        <p:nvSpPr>
          <p:cNvPr id="11" name="Content Placeholder 2"/>
          <p:cNvSpPr txBox="1">
            <a:spLocks/>
          </p:cNvSpPr>
          <p:nvPr/>
        </p:nvSpPr>
        <p:spPr>
          <a:xfrm>
            <a:off x="7020272" y="1351112"/>
            <a:ext cx="1991072" cy="323686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Clr>
                <a:srgbClr val="C00000"/>
              </a:buClr>
              <a:buNone/>
            </a:pPr>
            <a:r>
              <a:rPr lang="sl-SI" sz="900" b="1" dirty="0"/>
              <a:t>Oblikovanje turističnih proizvodov:</a:t>
            </a:r>
          </a:p>
          <a:p>
            <a:pPr marL="228600" indent="-228600">
              <a:buClr>
                <a:srgbClr val="C00000"/>
              </a:buClr>
              <a:buFont typeface="+mj-lt"/>
              <a:buAutoNum type="arabicPeriod"/>
              <a:tabLst>
                <a:tab pos="182563" algn="l"/>
              </a:tabLst>
            </a:pPr>
            <a:r>
              <a:rPr lang="sl-SI" sz="900" dirty="0"/>
              <a:t>Posebni paketi/prorgami za upravičence turističnih bonov s celocvitimi doživetji destinacije</a:t>
            </a:r>
          </a:p>
          <a:p>
            <a:pPr marL="228600" indent="-228600">
              <a:buClr>
                <a:srgbClr val="C00000"/>
              </a:buClr>
              <a:buFont typeface="+mj-lt"/>
              <a:buAutoNum type="arabicPeriod"/>
              <a:tabLst>
                <a:tab pos="182563" algn="l"/>
              </a:tabLst>
            </a:pPr>
            <a:r>
              <a:rPr lang="sl-SI" sz="900" dirty="0"/>
              <a:t>Oblikovanje čim bolj prodajno naravnanih prioritetnih turističnih proizvodov in kombinacij proizvodov, v neposrednem sodelovanju s ponudniki, glede na scenarij razvoja epidemije in usmeritve iz analize stanja</a:t>
            </a:r>
          </a:p>
          <a:p>
            <a:pPr marL="228600" indent="-228600">
              <a:buClr>
                <a:srgbClr val="C00000"/>
              </a:buClr>
              <a:buFont typeface="+mj-lt"/>
              <a:buAutoNum type="arabicPeriod"/>
              <a:tabLst>
                <a:tab pos="182563" algn="l"/>
              </a:tabLst>
            </a:pPr>
            <a:r>
              <a:rPr lang="sl-SI" sz="900" dirty="0"/>
              <a:t>Sprememba koncepta prireditvene dejavnosti iz velikih koncentriranih prireditev v več manjših prostorsko razporejenih prireditev (butične prireditve v butičnem mestu)</a:t>
            </a:r>
          </a:p>
          <a:p>
            <a:pPr marL="228600" indent="-228600">
              <a:buClr>
                <a:srgbClr val="C00000"/>
              </a:buClr>
              <a:buFont typeface="+mj-lt"/>
              <a:buAutoNum type="arabicPeriod"/>
              <a:tabLst>
                <a:tab pos="182563" algn="l"/>
              </a:tabLst>
            </a:pPr>
            <a:r>
              <a:rPr lang="sl-SI" sz="900" dirty="0"/>
              <a:t>Snovanje novih kreativnih butičnih proizvodov na osnovi prioritetnioh osnovnih proizvodov in usmeritev destinacije Ptuj..</a:t>
            </a:r>
          </a:p>
          <a:p>
            <a:pPr marL="228600" indent="-228600">
              <a:buClr>
                <a:srgbClr val="C00000"/>
              </a:buClr>
              <a:buFont typeface="+mj-lt"/>
              <a:buAutoNum type="arabicPeriod"/>
              <a:tabLst>
                <a:tab pos="182563" algn="l"/>
              </a:tabLst>
            </a:pPr>
            <a:endParaRPr lang="sl-SI" sz="900" dirty="0"/>
          </a:p>
        </p:txBody>
      </p:sp>
      <p:pic>
        <p:nvPicPr>
          <p:cNvPr id="8"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108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5938"/>
          <a:stretch/>
        </p:blipFill>
        <p:spPr bwMode="auto">
          <a:xfrm>
            <a:off x="971600" y="-1"/>
            <a:ext cx="81724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23624" y="132379"/>
            <a:ext cx="7262079" cy="857250"/>
          </a:xfrm>
        </p:spPr>
        <p:txBody>
          <a:bodyPr>
            <a:normAutofit fontScale="90000"/>
          </a:bodyPr>
          <a:lstStyle/>
          <a:p>
            <a:r>
              <a:rPr lang="sl-SI" sz="3100" dirty="0">
                <a:solidFill>
                  <a:schemeClr val="bg1"/>
                </a:solidFill>
              </a:rPr>
              <a:t>Razprava in predlogi deležnikov za usmeritve in nabor ukrepov ....</a:t>
            </a:r>
            <a:endParaRPr lang="en-US" sz="3100" dirty="0">
              <a:solidFill>
                <a:schemeClr val="bg1"/>
              </a:solidFill>
            </a:endParaRPr>
          </a:p>
        </p:txBody>
      </p:sp>
      <p:sp>
        <p:nvSpPr>
          <p:cNvPr id="3" name="Content Placeholder 2"/>
          <p:cNvSpPr>
            <a:spLocks noGrp="1"/>
          </p:cNvSpPr>
          <p:nvPr>
            <p:ph idx="1"/>
          </p:nvPr>
        </p:nvSpPr>
        <p:spPr>
          <a:xfrm>
            <a:off x="1331640" y="1059582"/>
            <a:ext cx="7414436" cy="432048"/>
          </a:xfrm>
        </p:spPr>
        <p:txBody>
          <a:bodyPr>
            <a:noAutofit/>
          </a:bodyPr>
          <a:lstStyle/>
          <a:p>
            <a:pPr>
              <a:buClr>
                <a:srgbClr val="C00000"/>
              </a:buClr>
            </a:pPr>
            <a:r>
              <a:rPr lang="sl-SI" sz="1100" dirty="0">
                <a:solidFill>
                  <a:schemeClr val="bg1"/>
                </a:solidFill>
              </a:rPr>
              <a:t>Zavod za turizem Ptuj, na osnovi izvedene analize stanja turizma na Ptuju 2020 in možnih scenarijev poteka turističnega prometa v destinaciji Ptuj v obdobju 2020-2021, poziva deležnike k razpravi in dopolnitvi usmeritev in ukrepov za blažitev posledic epidemije Covid-19 na področju turistične dejavnosti v destinaciji Ptuj.</a:t>
            </a:r>
          </a:p>
        </p:txBody>
      </p:sp>
      <p:sp>
        <p:nvSpPr>
          <p:cNvPr id="8" name="Content Placeholder 2"/>
          <p:cNvSpPr txBox="1">
            <a:spLocks/>
          </p:cNvSpPr>
          <p:nvPr/>
        </p:nvSpPr>
        <p:spPr>
          <a:xfrm>
            <a:off x="1331640" y="1779662"/>
            <a:ext cx="7365424" cy="28803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rgbClr val="C00000"/>
              </a:buClr>
              <a:buNone/>
            </a:pPr>
            <a:r>
              <a:rPr lang="sl-SI" sz="1100" dirty="0">
                <a:solidFill>
                  <a:schemeClr val="bg1"/>
                </a:solidFill>
              </a:rPr>
              <a:t>Hvala za sodelovanje.</a:t>
            </a:r>
          </a:p>
        </p:txBody>
      </p:sp>
      <p:pic>
        <p:nvPicPr>
          <p:cNvPr id="1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2688">
            <a:off x="234425" y="545955"/>
            <a:ext cx="1054754" cy="105475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9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05979"/>
            <a:ext cx="7600888" cy="637579"/>
          </a:xfrm>
        </p:spPr>
        <p:txBody>
          <a:bodyPr>
            <a:noAutofit/>
          </a:bodyPr>
          <a:lstStyle/>
          <a:p>
            <a:r>
              <a:rPr lang="sl-SI" sz="3100" dirty="0"/>
              <a:t>Gibanje turističnega prometa 2009 - 2019</a:t>
            </a:r>
            <a:endParaRPr lang="en-US" sz="31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843558"/>
            <a:ext cx="756019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7" y="1851670"/>
            <a:ext cx="3157933" cy="15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7" y="3435846"/>
            <a:ext cx="3157934" cy="151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837832"/>
            <a:ext cx="4319830" cy="223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4644008" y="4069252"/>
            <a:ext cx="4319830" cy="876089"/>
          </a:xfrm>
        </p:spPr>
        <p:txBody>
          <a:bodyPr>
            <a:normAutofit fontScale="92500" lnSpcReduction="20000"/>
          </a:bodyPr>
          <a:lstStyle/>
          <a:p>
            <a:pPr>
              <a:buClr>
                <a:srgbClr val="C00000"/>
              </a:buClr>
            </a:pPr>
            <a:r>
              <a:rPr lang="sl-SI" sz="1400" dirty="0"/>
              <a:t>Relativno ugodna rast od leta 2016 naprej, predvsem na račun znatne rasti tujih gostov in prenočitev</a:t>
            </a:r>
          </a:p>
          <a:p>
            <a:pPr>
              <a:buClr>
                <a:srgbClr val="C00000"/>
              </a:buClr>
            </a:pPr>
            <a:r>
              <a:rPr lang="sl-SI" sz="1400" dirty="0"/>
              <a:t>Padanje števila domačih gostov in prenočitev v enakem obdobju</a:t>
            </a:r>
          </a:p>
        </p:txBody>
      </p:sp>
      <p:pic>
        <p:nvPicPr>
          <p:cNvPr id="9"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94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05979"/>
            <a:ext cx="7600888" cy="637579"/>
          </a:xfrm>
        </p:spPr>
        <p:txBody>
          <a:bodyPr>
            <a:noAutofit/>
          </a:bodyPr>
          <a:lstStyle/>
          <a:p>
            <a:r>
              <a:rPr lang="sl-SI" sz="3100" dirty="0"/>
              <a:t>Struktura in deleži turističnega prometa</a:t>
            </a:r>
            <a:endParaRPr lang="en-US" sz="3100" dirty="0"/>
          </a:p>
        </p:txBody>
      </p:sp>
      <p:sp>
        <p:nvSpPr>
          <p:cNvPr id="8" name="Content Placeholder 2"/>
          <p:cNvSpPr>
            <a:spLocks noGrp="1"/>
          </p:cNvSpPr>
          <p:nvPr>
            <p:ph idx="1"/>
          </p:nvPr>
        </p:nvSpPr>
        <p:spPr>
          <a:xfrm>
            <a:off x="5148064" y="2643758"/>
            <a:ext cx="3815773" cy="2301583"/>
          </a:xfrm>
        </p:spPr>
        <p:txBody>
          <a:bodyPr>
            <a:normAutofit fontScale="92500" lnSpcReduction="20000"/>
          </a:bodyPr>
          <a:lstStyle/>
          <a:p>
            <a:pPr>
              <a:buClr>
                <a:srgbClr val="C00000"/>
              </a:buClr>
            </a:pPr>
            <a:r>
              <a:rPr lang="sl-SI" sz="1400" dirty="0"/>
              <a:t>Od leta 2017 naprej se delež prenočitev resno prevesi v korist tujih gostov in leta 2019 dosega že 56,6%</a:t>
            </a:r>
          </a:p>
          <a:p>
            <a:pPr>
              <a:buClr>
                <a:srgbClr val="C00000"/>
              </a:buClr>
            </a:pPr>
            <a:r>
              <a:rPr lang="sl-SI" sz="1400" dirty="0"/>
              <a:t>Povprečna doba bivanja domačih gostov (3 dni) je znatno daljša od tujih (2 dneva) – posledica velikega deleža zdraviliških gostov oz. Term Ptuj v prenočitvah</a:t>
            </a:r>
          </a:p>
          <a:p>
            <a:pPr>
              <a:buClr>
                <a:srgbClr val="C00000"/>
              </a:buClr>
            </a:pPr>
            <a:r>
              <a:rPr lang="sl-SI" sz="1400" dirty="0"/>
              <a:t>Relativno kratka PDB tujih gostov kaže na velik vpliv tranzitnega in „touring“ turizma na Ptuju in tudi trendov v potovanjih</a:t>
            </a:r>
          </a:p>
          <a:p>
            <a:pPr>
              <a:buClr>
                <a:srgbClr val="C00000"/>
              </a:buClr>
            </a:pPr>
            <a:r>
              <a:rPr lang="sl-SI" sz="1400" dirty="0"/>
              <a:t>PDP vseh gostov se posledično postopno znižuje in znaša v letu 2019:  2,3 dneva.</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43558"/>
            <a:ext cx="3635747" cy="166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5" y="843558"/>
            <a:ext cx="3684792" cy="166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7" y="2643758"/>
            <a:ext cx="3635747" cy="166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71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05979"/>
            <a:ext cx="7600888" cy="637579"/>
          </a:xfrm>
        </p:spPr>
        <p:txBody>
          <a:bodyPr>
            <a:noAutofit/>
          </a:bodyPr>
          <a:lstStyle/>
          <a:p>
            <a:r>
              <a:rPr lang="sl-SI" sz="3100" dirty="0"/>
              <a:t>Struktura in deleži turističnega prometa</a:t>
            </a:r>
            <a:endParaRPr lang="en-US" sz="3100" dirty="0"/>
          </a:p>
        </p:txBody>
      </p:sp>
      <p:sp>
        <p:nvSpPr>
          <p:cNvPr id="8" name="Content Placeholder 2"/>
          <p:cNvSpPr>
            <a:spLocks noGrp="1"/>
          </p:cNvSpPr>
          <p:nvPr>
            <p:ph idx="1"/>
          </p:nvPr>
        </p:nvSpPr>
        <p:spPr>
          <a:xfrm>
            <a:off x="7308304" y="843559"/>
            <a:ext cx="1655533" cy="3888432"/>
          </a:xfrm>
        </p:spPr>
        <p:txBody>
          <a:bodyPr>
            <a:normAutofit/>
          </a:bodyPr>
          <a:lstStyle/>
          <a:p>
            <a:pPr marL="179388" indent="-179388">
              <a:buClr>
                <a:srgbClr val="C00000"/>
              </a:buClr>
            </a:pPr>
            <a:r>
              <a:rPr lang="sl-SI" sz="1400" dirty="0"/>
              <a:t>V letu 2019 se delež tujih gostov in njihovih prenočitev znatno poveča na račun upada domačih gostov in njihovih prenočitev</a:t>
            </a:r>
          </a:p>
          <a:p>
            <a:pPr marL="179388" indent="-179388">
              <a:buClr>
                <a:srgbClr val="C00000"/>
              </a:buClr>
            </a:pPr>
            <a:r>
              <a:rPr lang="sl-SI" sz="1400" dirty="0"/>
              <a:t>V letu 2019 delež tujih prihodov naraste na kar 66,1% delež, delež njihovih prenočitev pa na rekordnih 56,6% delež</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364" y="843558"/>
            <a:ext cx="2880320" cy="187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699" y="843558"/>
            <a:ext cx="2884605" cy="187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364" y="2871783"/>
            <a:ext cx="2880320" cy="186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3698" y="2869015"/>
            <a:ext cx="2884605" cy="186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4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979"/>
            <a:ext cx="7600888" cy="637579"/>
          </a:xfrm>
        </p:spPr>
        <p:txBody>
          <a:bodyPr>
            <a:noAutofit/>
          </a:bodyPr>
          <a:lstStyle/>
          <a:p>
            <a:r>
              <a:rPr lang="sl-SI" sz="3100" dirty="0"/>
              <a:t>Sezonskost turističnega prometa</a:t>
            </a:r>
            <a:endParaRPr lang="en-US" sz="3100" dirty="0"/>
          </a:p>
        </p:txBody>
      </p:sp>
      <p:sp>
        <p:nvSpPr>
          <p:cNvPr id="8" name="Content Placeholder 2"/>
          <p:cNvSpPr>
            <a:spLocks noGrp="1"/>
          </p:cNvSpPr>
          <p:nvPr>
            <p:ph idx="1"/>
          </p:nvPr>
        </p:nvSpPr>
        <p:spPr>
          <a:xfrm>
            <a:off x="1331641" y="3507854"/>
            <a:ext cx="7344816" cy="1440160"/>
          </a:xfrm>
        </p:spPr>
        <p:txBody>
          <a:bodyPr>
            <a:normAutofit fontScale="92500" lnSpcReduction="20000"/>
          </a:bodyPr>
          <a:lstStyle/>
          <a:p>
            <a:pPr marL="179388" indent="-179388">
              <a:buClr>
                <a:srgbClr val="C00000"/>
              </a:buClr>
            </a:pPr>
            <a:r>
              <a:rPr lang="sl-SI" sz="1400" dirty="0"/>
              <a:t>Zezonska razporeditev vseh prenočitev v po posameznih letnih časih je relativno ugodna, zaradi strukture domačega in mednarodnih trgov. </a:t>
            </a:r>
          </a:p>
          <a:p>
            <a:pPr marL="179388" indent="-179388">
              <a:buClr>
                <a:srgbClr val="C00000"/>
              </a:buClr>
            </a:pPr>
            <a:r>
              <a:rPr lang="sl-SI" sz="1400" dirty="0"/>
              <a:t>V letu 2019, v primerjavi s predhodnim letom, se poveča koncentracija v poletnih mesecih in tudi jesenskih mesecih, na račun upada deleža v zimskih mesecih</a:t>
            </a:r>
          </a:p>
          <a:p>
            <a:pPr marL="179388" indent="-179388">
              <a:buClr>
                <a:srgbClr val="C00000"/>
              </a:buClr>
            </a:pPr>
            <a:r>
              <a:rPr lang="sl-SI" sz="1400" dirty="0"/>
              <a:t>Turistična ponudba Ptuja ima rezerve v pomladni in zimski sezoni (zdravje, wellness, MICE) in možnosti nadaljnjega povečevanja turističnega prometa v jesenskih mesecih (vino, kulinarika, MICE v kombinaciji s kulturno ponudbo, ipd.).</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15566"/>
            <a:ext cx="3087435" cy="251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300" y="915567"/>
            <a:ext cx="3109044" cy="253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61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979"/>
            <a:ext cx="7600888" cy="637579"/>
          </a:xfrm>
        </p:spPr>
        <p:txBody>
          <a:bodyPr>
            <a:noAutofit/>
          </a:bodyPr>
          <a:lstStyle/>
          <a:p>
            <a:r>
              <a:rPr lang="sl-SI" sz="3100" dirty="0"/>
              <a:t>Analiza tujih trgov</a:t>
            </a:r>
          </a:p>
        </p:txBody>
      </p:sp>
      <p:sp>
        <p:nvSpPr>
          <p:cNvPr id="8" name="Content Placeholder 2"/>
          <p:cNvSpPr>
            <a:spLocks noGrp="1"/>
          </p:cNvSpPr>
          <p:nvPr>
            <p:ph idx="1"/>
          </p:nvPr>
        </p:nvSpPr>
        <p:spPr>
          <a:xfrm>
            <a:off x="1043608" y="3651870"/>
            <a:ext cx="5328592" cy="1419622"/>
          </a:xfrm>
        </p:spPr>
        <p:txBody>
          <a:bodyPr>
            <a:noAutofit/>
          </a:bodyPr>
          <a:lstStyle/>
          <a:p>
            <a:pPr marL="179388" indent="-179388">
              <a:buClr>
                <a:srgbClr val="C00000"/>
              </a:buClr>
            </a:pPr>
            <a:r>
              <a:rPr lang="sl-SI" sz="800" dirty="0"/>
              <a:t>Med glavne emitivne tuje trge (Top 5), ki generirajo največje število prenočitev tujih gostov pri turističnih ponudnijkih na območju MO Ptuj, spadajo Avstrija, Nemčija, Italija, Nizozemska in Češka Republika, ki v letu 2019 dosežejo 32,2% od vseh prenočitev realiziranih na območju MO Ptuj, kar je za 2,8% več kot v letu 2018.</a:t>
            </a:r>
          </a:p>
          <a:p>
            <a:pPr marL="179388" indent="-179388">
              <a:buClr>
                <a:srgbClr val="C00000"/>
              </a:buClr>
            </a:pPr>
            <a:r>
              <a:rPr lang="sl-SI" sz="800" dirty="0"/>
              <a:t>Med glavnimi tujimi trgi je največjo rast od leta 2015 naprej zabeležila Nemčija (znatna gospodarska rast in stabilnost v tem obdobju)  in tudi Nizozemska (slednji predvsem gostje v kampu Term Ptuj). Italija je v zadnjih letih beležila upad (ekonomska kriza v Italiji), razen ponovne rasti z odbojem v letu 2019 </a:t>
            </a:r>
          </a:p>
          <a:p>
            <a:pPr marL="179388" indent="-179388">
              <a:buClr>
                <a:srgbClr val="C00000"/>
              </a:buClr>
            </a:pPr>
            <a:r>
              <a:rPr lang="sl-SI" sz="800" dirty="0"/>
              <a:t>Znatne rezerve Ptujske turistične ponudbe za rast so bile v zadnjem obdobju na trgu Avstrije, ki sicer postopno narašča</a:t>
            </a:r>
          </a:p>
          <a:p>
            <a:pPr marL="179388" indent="-179388">
              <a:buClr>
                <a:srgbClr val="C00000"/>
              </a:buClr>
            </a:pPr>
            <a:r>
              <a:rPr lang="sl-SI" sz="800" dirty="0"/>
              <a:t>V zadnjih treh letih pa so strmo naraščale tudi prenočitve iz vseh drugih držav s posamičnimi manjšimi deleži</a:t>
            </a:r>
          </a:p>
          <a:p>
            <a:pPr marL="179388" indent="-179388">
              <a:buClr>
                <a:srgbClr val="C00000"/>
              </a:buClr>
            </a:pPr>
            <a:endParaRPr lang="sl-SI" sz="800"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1" y="771550"/>
            <a:ext cx="4680520" cy="285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771551"/>
            <a:ext cx="2448272" cy="20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928916"/>
            <a:ext cx="2448272" cy="201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90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979"/>
            <a:ext cx="7600888" cy="637579"/>
          </a:xfrm>
        </p:spPr>
        <p:txBody>
          <a:bodyPr>
            <a:noAutofit/>
          </a:bodyPr>
          <a:lstStyle/>
          <a:p>
            <a:r>
              <a:rPr lang="sl-SI" sz="3100" dirty="0"/>
              <a:t>Analiza tujih trgov – grafični povzetek</a:t>
            </a:r>
            <a:endParaRPr lang="en-US" sz="3100" dirty="0"/>
          </a:p>
        </p:txBody>
      </p:sp>
      <p:sp>
        <p:nvSpPr>
          <p:cNvPr id="5" name="Content Placeholder 2"/>
          <p:cNvSpPr>
            <a:spLocks noGrp="1"/>
          </p:cNvSpPr>
          <p:nvPr>
            <p:ph idx="1"/>
          </p:nvPr>
        </p:nvSpPr>
        <p:spPr>
          <a:xfrm>
            <a:off x="1259632" y="3939902"/>
            <a:ext cx="7632848" cy="1133291"/>
          </a:xfrm>
        </p:spPr>
        <p:txBody>
          <a:bodyPr>
            <a:normAutofit fontScale="92500" lnSpcReduction="10000"/>
          </a:bodyPr>
          <a:lstStyle/>
          <a:p>
            <a:pPr marL="179388" indent="-179388">
              <a:buClr>
                <a:srgbClr val="C00000"/>
              </a:buClr>
            </a:pPr>
            <a:r>
              <a:rPr lang="sl-SI" sz="1400" dirty="0"/>
              <a:t>Pozicija Ptuja v srednji Evropi, sredi močnega turističnega emitivnega tržišča, generira velik delež avtomobilskih potovanj v širši regiji, ki Ptuju kot turistični destinaciji omogočajo zraven obiska turistov za krajši ali srednje dolg oddih večkrat na leto tudi intenziven razvoj izletniškega turizma.</a:t>
            </a:r>
          </a:p>
          <a:p>
            <a:pPr marL="179388" indent="-179388">
              <a:buClr>
                <a:srgbClr val="C00000"/>
              </a:buClr>
            </a:pPr>
            <a:r>
              <a:rPr lang="sl-SI" sz="1400" dirty="0"/>
              <a:t>Destinacija Ptuj je oddaljena le nekaj ur vožnje od velikih urbanih središč in najrazvitejših regij Evrope v Avstriji, Nemčiji, Italiji, Švici in vse bolj razvitih držav Vzhodne Evrope.</a:t>
            </a:r>
          </a:p>
        </p:txBody>
      </p:sp>
      <p:grpSp>
        <p:nvGrpSpPr>
          <p:cNvPr id="4" name="Group 3"/>
          <p:cNvGrpSpPr/>
          <p:nvPr/>
        </p:nvGrpSpPr>
        <p:grpSpPr>
          <a:xfrm>
            <a:off x="1331640" y="915566"/>
            <a:ext cx="5117815" cy="3024336"/>
            <a:chOff x="1331640" y="915566"/>
            <a:chExt cx="5117815" cy="3024336"/>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15566"/>
              <a:ext cx="511781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21786" b="70000" l="18077" r="83462">
                          <a14:backgroundMark x1="25000" y1="30000" x2="25000" y2="30000"/>
                          <a14:backgroundMark x1="51538" y1="32857" x2="51538" y2="32857"/>
                          <a14:backgroundMark x1="29231" y1="50000" x2="29231" y2="50000"/>
                          <a14:backgroundMark x1="48077" y1="57857" x2="48077" y2="57857"/>
                          <a14:backgroundMark x1="70385" y1="50357" x2="70385" y2="50357"/>
                          <a14:backgroundMark x1="78462" y1="29643" x2="78462" y2="29643"/>
                          <a14:backgroundMark x1="56538" y1="66071" x2="56538" y2="66071"/>
                        </a14:backgroundRemoval>
                      </a14:imgEffect>
                    </a14:imgLayer>
                  </a14:imgProps>
                </a:ext>
                <a:ext uri="{28A0092B-C50C-407E-A947-70E740481C1C}">
                  <a14:useLocalDpi xmlns:a14="http://schemas.microsoft.com/office/drawing/2010/main" val="0"/>
                </a:ext>
              </a:extLst>
            </a:blip>
            <a:srcRect l="18599" t="21182" r="15146" b="25307"/>
            <a:stretch/>
          </p:blipFill>
          <p:spPr bwMode="auto">
            <a:xfrm>
              <a:off x="4894070" y="1491630"/>
              <a:ext cx="546444" cy="47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4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931624"/>
            <a:ext cx="2383811" cy="178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267" b="56155"/>
          <a:stretch/>
        </p:blipFill>
        <p:spPr bwMode="auto">
          <a:xfrm>
            <a:off x="6588224" y="2787774"/>
            <a:ext cx="2383811" cy="105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02" y="4371950"/>
            <a:ext cx="469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180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3359</TotalTime>
  <Words>4164</Words>
  <Application>Microsoft Office PowerPoint</Application>
  <PresentationFormat>Diaprojekcija na zaslonu (16:9)</PresentationFormat>
  <Paragraphs>199</Paragraphs>
  <Slides>36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36</vt:i4>
      </vt:variant>
    </vt:vector>
  </HeadingPairs>
  <TitlesOfParts>
    <vt:vector size="41" baseType="lpstr">
      <vt:lpstr>Gill Sans MT</vt:lpstr>
      <vt:lpstr>Verdana</vt:lpstr>
      <vt:lpstr>Wingdings</vt:lpstr>
      <vt:lpstr>Wingdings 2</vt:lpstr>
      <vt:lpstr>Solstice</vt:lpstr>
      <vt:lpstr>ANALIZA STANJA TURIZMA NA PTUJU V LETU 2020 IN RAZVOJNE USMERITVE </vt:lpstr>
      <vt:lpstr>I. Analiza stanja</vt:lpstr>
      <vt:lpstr>Poročilo Zavoda za turizem</vt:lpstr>
      <vt:lpstr>Gibanje turističnega prometa 2009 - 2019</vt:lpstr>
      <vt:lpstr>Struktura in deleži turističnega prometa</vt:lpstr>
      <vt:lpstr>Struktura in deleži turističnega prometa</vt:lpstr>
      <vt:lpstr>Sezonskost turističnega prometa</vt:lpstr>
      <vt:lpstr>Analiza tujih trgov</vt:lpstr>
      <vt:lpstr>Analiza tujih trgov – grafični povzetek</vt:lpstr>
      <vt:lpstr>Analiza tujih trgov – grafični povzetek</vt:lpstr>
      <vt:lpstr>Analiza turističnega prometa I-V 2020</vt:lpstr>
      <vt:lpstr>Položaj in pomen v turizmu Podravja</vt:lpstr>
      <vt:lpstr>Festivali in tradicionalne prireditve na Ptuju</vt:lpstr>
      <vt:lpstr>II. Scenariji turističnega prometa 2020-2021- posledice Covid-19</vt:lpstr>
      <vt:lpstr>Scenarij 1- predpostavke</vt:lpstr>
      <vt:lpstr>Scenarij 1 – upad turističnega prometa</vt:lpstr>
      <vt:lpstr>Scenarij 1 – upad turističnega prometa</vt:lpstr>
      <vt:lpstr>Scenarij 1 – upad turističnega prometa</vt:lpstr>
      <vt:lpstr>Scenarij 1 – upad turističnega prometa</vt:lpstr>
      <vt:lpstr>Scenarij 1 – upad turističnega prometa</vt:lpstr>
      <vt:lpstr>Scenarij 1 – izračun izgubljenih koristi</vt:lpstr>
      <vt:lpstr>Scenarij 1 – izračun izgubljenih koristi</vt:lpstr>
      <vt:lpstr>Scenarij 2 - predpostavke</vt:lpstr>
      <vt:lpstr>Scenarij 2 – upad turističnega prometa</vt:lpstr>
      <vt:lpstr>Scenarij 2 – upad turističnega prometa</vt:lpstr>
      <vt:lpstr>Scenarij 2 – upad turističnega prometa</vt:lpstr>
      <vt:lpstr>Scenarij 2 – upad turističnega prometa</vt:lpstr>
      <vt:lpstr>Scenarij 2 – izračun izgubljenih koristi</vt:lpstr>
      <vt:lpstr>Scenarij 2 – izračun izgubljenih koristi</vt:lpstr>
      <vt:lpstr>III. Predlog razvojnih smernic in izvedbenih ukrepov Zavoda za turizem Ptuj</vt:lpstr>
      <vt:lpstr>Predlog razvojnih smernic 1</vt:lpstr>
      <vt:lpstr>Predlog razvojnih smernic 1</vt:lpstr>
      <vt:lpstr>Predlog razvojnih smernic 2</vt:lpstr>
      <vt:lpstr>Predlog razvojnih smernic</vt:lpstr>
      <vt:lpstr>Predlog izvedbenih ukrepov </vt:lpstr>
      <vt:lpstr>Razprava in predlogi deležnikov za usmeritve in nabor ukrepov ....</vt:lpstr>
    </vt:vector>
  </TitlesOfParts>
  <Company>Hosting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Vesenjak</dc:creator>
  <cp:lastModifiedBy>Ptuj2</cp:lastModifiedBy>
  <cp:revision>137</cp:revision>
  <dcterms:created xsi:type="dcterms:W3CDTF">2020-06-13T17:11:10Z</dcterms:created>
  <dcterms:modified xsi:type="dcterms:W3CDTF">2020-08-26T05:20:29Z</dcterms:modified>
</cp:coreProperties>
</file>